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9.xml" ContentType="application/vnd.openxmlformats-officedocument.themeOverrid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6" r:id="rId32"/>
    <p:sldId id="2147469671" r:id="rId33"/>
    <p:sldId id="2147478277" r:id="rId34"/>
    <p:sldId id="2147478278" r:id="rId35"/>
    <p:sldId id="2147478281" r:id="rId36"/>
    <p:sldId id="1647" r:id="rId37"/>
    <p:sldId id="2147469665" r:id="rId38"/>
    <p:sldId id="2147478282" r:id="rId39"/>
    <p:sldId id="2147478283" r:id="rId40"/>
    <p:sldId id="2147469666" r:id="rId41"/>
    <p:sldId id="2147469669" r:id="rId42"/>
    <p:sldId id="2147469668" r:id="rId43"/>
    <p:sldId id="2147469670" r:id="rId44"/>
    <p:sldId id="2147469667" r:id="rId45"/>
    <p:sldId id="2147478284" r:id="rId46"/>
    <p:sldId id="2147478285" r:id="rId47"/>
    <p:sldId id="2147478286" r:id="rId48"/>
    <p:sldId id="288" r:id="rId49"/>
    <p:sldId id="289" r:id="rId50"/>
    <p:sldId id="290" r:id="rId51"/>
    <p:sldId id="291" r:id="rId52"/>
    <p:sldId id="292" r:id="rId53"/>
    <p:sldId id="293" r:id="rId54"/>
    <p:sldId id="2147478287" r:id="rId55"/>
    <p:sldId id="294" r:id="rId56"/>
    <p:sldId id="295" r:id="rId57"/>
  </p:sldIdLst>
  <p:sldSz cx="24384000" cy="13716000"/>
  <p:notesSz cx="6797675" cy="9926638"/>
  <p:embeddedFontLst>
    <p:embeddedFont>
      <p:font typeface="Arial Narrow" panose="020B0606020202030204" pitchFamily="34" charset="0"/>
      <p:regular r:id="rId59"/>
      <p:bold r:id="rId60"/>
      <p:italic r:id="rId61"/>
      <p:boldItalic r:id="rId62"/>
    </p:embeddedFont>
    <p:embeddedFont>
      <p:font typeface="Gill Sans" panose="020B0604020202020204" charset="0"/>
      <p:regular r:id="rId63"/>
      <p:bold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5" roundtripDataSignature="AMtx7miDyYe/XCIl8WIkzOaZmV9jXtFZ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sz="3600" dirty="0">
                <a:solidFill>
                  <a:schemeClr val="tx1"/>
                </a:solidFill>
              </a:rPr>
              <a:t>Teilnehmende Organisationen nach Anzahl Mitarbeitenden</a:t>
            </a:r>
          </a:p>
        </c:rich>
      </c:tx>
      <c:layout>
        <c:manualLayout>
          <c:xMode val="edge"/>
          <c:yMode val="edge"/>
          <c:x val="0.138455009569421"/>
          <c:y val="7.11540901314986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Anzahl Organisationen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F2-436E-8B1B-D6CCE58827BE}"/>
              </c:ext>
            </c:extLst>
          </c:dPt>
          <c:dPt>
            <c:idx val="1"/>
            <c:bubble3D val="0"/>
            <c:spPr>
              <a:solidFill>
                <a:schemeClr val="accent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F2-436E-8B1B-D6CCE58827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F2-436E-8B1B-D6CCE58827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&lt;5'000</c:v>
                </c:pt>
                <c:pt idx="1">
                  <c:v>5'001-7'500</c:v>
                </c:pt>
                <c:pt idx="2">
                  <c:v>7'501-10'000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F2-436E-8B1B-D6CCE58827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82233324828371"/>
          <c:y val="0.41722365669626615"/>
          <c:w val="0.25749040224531089"/>
          <c:h val="0.404808823168404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Antworten</c:v>
                </c:pt>
              </c:strCache>
            </c:strRef>
          </c:tx>
          <c:invertIfNegative val="0"/>
          <c:dLbls>
            <c:dLbl>
              <c:idx val="13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16-41CB-B615-350860D0125E}"/>
                </c:ext>
              </c:extLst>
            </c:dLbl>
            <c:dLbl>
              <c:idx val="14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16-41CB-B615-350860D0125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latin typeface="Gill Sans Nova" panose="020B0602020104020203" pitchFamily="34" charset="0"/>
                    <a:cs typeface="Aharoni" panose="020F0502020204030204" pitchFamily="2" charset="-79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Tabelle1!$A$2:$A$16</c:f>
              <c:strCache>
                <c:ptCount val="15"/>
                <c:pt idx="0">
                  <c:v>Ferieneinkauf</c:v>
                </c:pt>
                <c:pt idx="1">
                  <c:v>Flexible Arbeitsstunden (z.B. Jahresarbeitszeit, Gleitzeit)</c:v>
                </c:pt>
                <c:pt idx="2">
                  <c:v>Freie Zeit am Stück (z.B. Sabbaticals, zusätzliche Ferien)</c:v>
                </c:pt>
                <c:pt idx="3">
                  <c:v>Jobsharing </c:v>
                </c:pt>
                <c:pt idx="4">
                  <c:v>Teilzeit - Fixe freie Tage </c:v>
                </c:pt>
                <c:pt idx="5">
                  <c:v>Remote Work</c:v>
                </c:pt>
                <c:pt idx="6">
                  <c:v>Teilzeit - Flexible freie Tage </c:v>
                </c:pt>
                <c:pt idx="7">
                  <c:v>Vertrauensarbeit (Arbeitszeit wird nicht erfasst)</c:v>
                </c:pt>
                <c:pt idx="8">
                  <c:v>Topsharing (Jobsharing in einer Führungsposition)</c:v>
                </c:pt>
                <c:pt idx="9">
                  <c:v>Altersteilzeit (Reduzierung des Beschäftigungsgrades bei gleichem Pensionskassenbeitrag)</c:v>
                </c:pt>
                <c:pt idx="10">
                  <c:v>Ferieneinkauf (Pensum wird reduziert, mehr Ferientage)</c:v>
                </c:pt>
                <c:pt idx="11">
                  <c:v>Vier-Tage-Arbeitswoche (komprimierte Arbeitswoche)</c:v>
                </c:pt>
                <c:pt idx="12">
                  <c:v>Andere</c:v>
                </c:pt>
                <c:pt idx="13">
                  <c:v>Vier-Tage-Woche (Stunden werden reduziert, Gehalt bleibt)</c:v>
                </c:pt>
                <c:pt idx="14">
                  <c:v>Wir bieten keine flexiblen Arbeitsmodelle an</c:v>
                </c:pt>
              </c:strCache>
            </c:strRef>
          </c:cat>
          <c:val>
            <c:numRef>
              <c:f>Tabelle1!$B$2:$B$16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0.83333333333333337</c:v>
                </c:pt>
                <c:pt idx="6">
                  <c:v>0.83333333333333337</c:v>
                </c:pt>
                <c:pt idx="7">
                  <c:v>0.83333333333333337</c:v>
                </c:pt>
                <c:pt idx="8">
                  <c:v>0.66666666666666674</c:v>
                </c:pt>
                <c:pt idx="9">
                  <c:v>0.33333333333333337</c:v>
                </c:pt>
                <c:pt idx="10">
                  <c:v>0.33333333333333337</c:v>
                </c:pt>
                <c:pt idx="11">
                  <c:v>0.33333333333333337</c:v>
                </c:pt>
                <c:pt idx="12">
                  <c:v>0.16666666666666669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16-41CB-B615-350860D01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5304064"/>
        <c:axId val="305306024"/>
      </c:barChart>
      <c:catAx>
        <c:axId val="3053040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Nova" panose="020B0602020104020203" pitchFamily="34" charset="0"/>
                <a:ea typeface="+mn-ea"/>
                <a:cs typeface="+mn-cs"/>
              </a:defRPr>
            </a:pPr>
            <a:endParaRPr lang="en-US"/>
          </a:p>
        </c:txPr>
        <c:crossAx val="305306024"/>
        <c:crosses val="autoZero"/>
        <c:auto val="1"/>
        <c:lblAlgn val="ctr"/>
        <c:lblOffset val="100"/>
        <c:noMultiLvlLbl val="0"/>
      </c:catAx>
      <c:valAx>
        <c:axId val="305306024"/>
        <c:scaling>
          <c:orientation val="minMax"/>
          <c:max val="1"/>
          <c:min val="0"/>
        </c:scaling>
        <c:delete val="0"/>
        <c:axPos val="t"/>
        <c:majorGridlines>
          <c:spPr>
            <a:ln w="9525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Nova" panose="020B0602020104020203" pitchFamily="34" charset="0"/>
                <a:ea typeface="+mn-ea"/>
                <a:cs typeface="+mn-cs"/>
              </a:defRPr>
            </a:pPr>
            <a:endParaRPr lang="en-US"/>
          </a:p>
        </c:txPr>
        <c:crossAx val="30530406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v>Antworten</c:v>
          </c:tx>
          <c:spPr>
            <a:ln w="19050">
              <a:solidFill>
                <a:schemeClr val="lt1"/>
              </a:solidFill>
            </a:ln>
          </c:spPr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0-91F8-45A3-BA33-BCC5D0F6BBD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2"/>
              <c:pt idx="0">
                <c:v>Ja</c:v>
              </c:pt>
              <c:pt idx="1">
                <c:v>Nein</c:v>
              </c:pt>
            </c:strLit>
          </c:cat>
          <c:val>
            <c:numLit>
              <c:formatCode>General</c:formatCode>
              <c:ptCount val="2"/>
              <c:pt idx="0">
                <c:v>0.5</c:v>
              </c:pt>
              <c:pt idx="1">
                <c:v>0.5</c:v>
              </c:pt>
            </c:numLit>
          </c:val>
          <c:extLst>
            <c:ext xmlns:c16="http://schemas.microsoft.com/office/drawing/2014/chart" uri="{C3380CC4-5D6E-409C-BE32-E72D297353CC}">
              <c16:uniqueId val="{00000000-31DA-40B3-98A1-4C7EC769C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400">
          <a:latin typeface="Gill Sans Nova" panose="020B0602020104020203" pitchFamily="34" charset="0"/>
        </a:defRPr>
      </a:pPr>
      <a:endParaRPr lang="en-US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v>Antworten</c:v>
          </c:tx>
          <c:spPr>
            <a:ln w="19050">
              <a:solidFill>
                <a:schemeClr val="lt1"/>
              </a:solidFill>
            </a:ln>
          </c:spPr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0-2100-4CEA-B98F-4CEDB35C5EF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2"/>
              <c:pt idx="0">
                <c:v>Ja</c:v>
              </c:pt>
              <c:pt idx="1">
                <c:v>Nein</c:v>
              </c:pt>
            </c:strLit>
          </c:cat>
          <c:val>
            <c:numLit>
              <c:formatCode>General</c:formatCode>
              <c:ptCount val="2"/>
              <c:pt idx="0">
                <c:v>0.33333333333333337</c:v>
              </c:pt>
              <c:pt idx="1">
                <c:v>0.66666666666666674</c:v>
              </c:pt>
            </c:numLit>
          </c:val>
          <c:extLst>
            <c:ext xmlns:c16="http://schemas.microsoft.com/office/drawing/2014/chart" uri="{C3380CC4-5D6E-409C-BE32-E72D297353CC}">
              <c16:uniqueId val="{00000000-0799-460E-A001-E8C18D2B1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400">
          <a:latin typeface="Gill Sans Nova" panose="020B0602020104020203" pitchFamily="34" charset="0"/>
        </a:defRPr>
      </a:pPr>
      <a:endParaRPr lang="en-US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v>Antworten</c:v>
          </c:tx>
          <c:spPr>
            <a:ln w="19050">
              <a:solidFill>
                <a:schemeClr val="lt1"/>
              </a:solidFill>
            </a:ln>
          </c:spPr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0-0E44-47C6-94E5-75FDED588EE6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56-46AA-ADEA-9B4D8ABDE02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2"/>
              <c:pt idx="0">
                <c:v>Ja</c:v>
              </c:pt>
              <c:pt idx="1">
                <c:v>Nein</c:v>
              </c:pt>
            </c:strLit>
          </c:cat>
          <c:val>
            <c:numLit>
              <c:formatCode>General</c:formatCode>
              <c:ptCount val="2"/>
              <c:pt idx="0">
                <c:v>1</c:v>
              </c:pt>
              <c:pt idx="1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1-BA56-46AA-ADEA-9B4D8ABDE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400">
          <a:latin typeface="Gill Sans Nova" panose="020B0602020104020203" pitchFamily="34" charset="0"/>
        </a:defRPr>
      </a:pPr>
      <a:endParaRPr lang="en-US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Antworten</c:v>
          </c:tx>
          <c:invertIfNegative val="0"/>
          <c:dLbls>
            <c:dLbl>
              <c:idx val="5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6A-4723-9D36-F37BD439CBB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Finanzielle Unterstützung</c:v>
              </c:pt>
              <c:pt idx="1">
                <c:v>Wir betreiben eigene Kinderkrippe(n)</c:v>
              </c:pt>
              <c:pt idx="2">
                <c:v>Krippen-Partnerschaft oder Ähnliches</c:v>
              </c:pt>
              <c:pt idx="3">
                <c:v>Unterstützung bei der Suche nach einem Krippenplatz</c:v>
              </c:pt>
              <c:pt idx="4">
                <c:v>Wir helfen vorübergehend bei der Ersatzbetreuung von Kindern</c:v>
              </c:pt>
              <c:pt idx="5">
                <c:v>Andere</c:v>
              </c:pt>
            </c:strLit>
          </c:cat>
          <c:val>
            <c:numLit>
              <c:formatCode>General</c:formatCode>
              <c:ptCount val="6"/>
              <c:pt idx="0">
                <c:v>0.5</c:v>
              </c:pt>
              <c:pt idx="1">
                <c:v>0.5</c:v>
              </c:pt>
              <c:pt idx="2">
                <c:v>0.33333333333333337</c:v>
              </c:pt>
              <c:pt idx="3">
                <c:v>0.16666666666666669</c:v>
              </c:pt>
              <c:pt idx="4">
                <c:v>0.16666666666666669</c:v>
              </c:pt>
              <c:pt idx="5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1-386A-4723-9D36-F37BD439C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5304064"/>
        <c:axId val="305306024"/>
      </c:barChart>
      <c:catAx>
        <c:axId val="3053040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5306024"/>
        <c:crosses val="autoZero"/>
        <c:auto val="1"/>
        <c:lblAlgn val="ctr"/>
        <c:lblOffset val="100"/>
        <c:noMultiLvlLbl val="0"/>
      </c:catAx>
      <c:valAx>
        <c:axId val="305306024"/>
        <c:scaling>
          <c:orientation val="minMax"/>
          <c:min val="0"/>
        </c:scaling>
        <c:delete val="0"/>
        <c:axPos val="t"/>
        <c:majorGridlines>
          <c:spPr>
            <a:ln w="9525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530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400">
          <a:latin typeface="Gill Sans Nova" panose="020B0602020104020203" pitchFamily="34" charset="0"/>
        </a:defRPr>
      </a:pPr>
      <a:endParaRPr lang="en-US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037926509186352"/>
          <c:y val="0.16321874999999997"/>
          <c:w val="0.72381873359580051"/>
          <c:h val="0.682069881889763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 Wochen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Mutterschaftsurlaub</c:v>
                </c:pt>
                <c:pt idx="1">
                  <c:v>Vaterschaftsurlaub</c:v>
                </c:pt>
                <c:pt idx="2">
                  <c:v>Adoptionsurlaub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3-432D-A58C-5BD08EC4E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72623167"/>
        <c:axId val="2132867135"/>
      </c:barChart>
      <c:catAx>
        <c:axId val="1372623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32867135"/>
        <c:crosses val="autoZero"/>
        <c:auto val="1"/>
        <c:lblAlgn val="ctr"/>
        <c:lblOffset val="100"/>
        <c:noMultiLvlLbl val="0"/>
      </c:catAx>
      <c:valAx>
        <c:axId val="21328671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72623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00802F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Gill Sans MT Pro Light" panose="020B0302020104020203" pitchFamily="34" charset="0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Höhere Kaderstufen</c:v>
                </c:pt>
                <c:pt idx="1">
                  <c:v>Untere Kaderstufen</c:v>
                </c:pt>
                <c:pt idx="2">
                  <c:v>Nicht-Kader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0.32</c:v>
                </c:pt>
                <c:pt idx="1">
                  <c:v>0.56000000000000005</c:v>
                </c:pt>
                <c:pt idx="2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6-4EAF-A5F3-E0F2BEF7ED4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rgbClr val="ACCC3D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 Pro Light" panose="020B0302020104020203" pitchFamily="34" charset="0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Höhere Kaderstufen</c:v>
                </c:pt>
                <c:pt idx="1">
                  <c:v>Untere Kaderstufen</c:v>
                </c:pt>
                <c:pt idx="2">
                  <c:v>Nicht-Kader</c:v>
                </c:pt>
              </c:strCache>
            </c:str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0.68</c:v>
                </c:pt>
                <c:pt idx="1">
                  <c:v>0.44</c:v>
                </c:pt>
                <c:pt idx="2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76-4EAF-A5F3-E0F2BEF7ED4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471484144"/>
        <c:axId val="1471485104"/>
      </c:barChart>
      <c:catAx>
        <c:axId val="14714841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 Pro Light" panose="020B0302020104020203" pitchFamily="34" charset="0"/>
                <a:ea typeface="+mn-ea"/>
                <a:cs typeface="+mn-cs"/>
              </a:defRPr>
            </a:pPr>
            <a:endParaRPr lang="de-DE"/>
          </a:p>
        </c:txPr>
        <c:crossAx val="1471485104"/>
        <c:crosses val="autoZero"/>
        <c:auto val="1"/>
        <c:lblAlgn val="ctr"/>
        <c:lblOffset val="100"/>
        <c:noMultiLvlLbl val="0"/>
      </c:catAx>
      <c:valAx>
        <c:axId val="147148510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47148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 Pro Light" panose="020B0302020104020203" pitchFamily="34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latin typeface="Gill Sans MT Pro Light" panose="020B0302020104020203" pitchFamily="34" charset="0"/>
        </a:defRPr>
      </a:pPr>
      <a:endParaRPr lang="de-D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Gill Sans MT Pro Light" panose="020B0302020104020203" pitchFamily="34" charset="0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Höhere Kaderstufen</c:v>
                </c:pt>
                <c:pt idx="1">
                  <c:v>Untere Kaderstufen</c:v>
                </c:pt>
                <c:pt idx="2">
                  <c:v>Nicht-Kader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0.65</c:v>
                </c:pt>
                <c:pt idx="1">
                  <c:v>0.77</c:v>
                </c:pt>
                <c:pt idx="2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33-472F-B445-A4FEB1221BC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rgbClr val="ACCC3D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 Pro Light" panose="020B0302020104020203" pitchFamily="34" charset="0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Höhere Kaderstufen</c:v>
                </c:pt>
                <c:pt idx="1">
                  <c:v>Untere Kaderstufen</c:v>
                </c:pt>
                <c:pt idx="2">
                  <c:v>Nicht-Kader</c:v>
                </c:pt>
              </c:strCache>
            </c:str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0.35</c:v>
                </c:pt>
                <c:pt idx="1">
                  <c:v>0.23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33-472F-B445-A4FEB1221B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471484144"/>
        <c:axId val="1471485104"/>
      </c:barChart>
      <c:catAx>
        <c:axId val="147148414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 Pro Light" panose="020B0302020104020203" pitchFamily="34" charset="0"/>
                <a:ea typeface="+mn-ea"/>
                <a:cs typeface="+mn-cs"/>
              </a:defRPr>
            </a:pPr>
            <a:endParaRPr lang="de-DE"/>
          </a:p>
        </c:txPr>
        <c:crossAx val="1471485104"/>
        <c:crosses val="autoZero"/>
        <c:auto val="1"/>
        <c:lblAlgn val="ctr"/>
        <c:lblOffset val="100"/>
        <c:noMultiLvlLbl val="0"/>
      </c:catAx>
      <c:valAx>
        <c:axId val="147148510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47148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 Pro Light" panose="020B0302020104020203" pitchFamily="34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latin typeface="Gill Sans MT Pro Light" panose="020B0302020104020203" pitchFamily="34" charset="0"/>
        </a:defRPr>
      </a:pPr>
      <a:endParaRPr lang="de-D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dirty="0"/>
              <a:t>Durchschnittlicher</a:t>
            </a:r>
            <a:r>
              <a:rPr lang="de-CH" baseline="0" dirty="0"/>
              <a:t> Beschäftigungsgrad nach Geschlecht und Alter</a:t>
            </a:r>
            <a:endParaRPr lang="de-CH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00802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Tabelle1!$A$2:$A$6</c:f>
              <c:strCache>
                <c:ptCount val="5"/>
                <c:pt idx="0">
                  <c:v>21-30 Jahre</c:v>
                </c:pt>
                <c:pt idx="1">
                  <c:v>31-40 Jahre</c:v>
                </c:pt>
                <c:pt idx="2">
                  <c:v>41-50 Jahre</c:v>
                </c:pt>
                <c:pt idx="3">
                  <c:v>51-60 Jahre</c:v>
                </c:pt>
                <c:pt idx="4">
                  <c:v>&gt;60 Jahre</c:v>
                </c:pt>
              </c:strCache>
            </c:strRef>
          </c:cat>
          <c:val>
            <c:numRef>
              <c:f>Tabelle1!$B$2:$B$6</c:f>
              <c:numCache>
                <c:formatCode>0%</c:formatCode>
                <c:ptCount val="5"/>
                <c:pt idx="0">
                  <c:v>0.96</c:v>
                </c:pt>
                <c:pt idx="1">
                  <c:v>0.83</c:v>
                </c:pt>
                <c:pt idx="2">
                  <c:v>0.74</c:v>
                </c:pt>
                <c:pt idx="3">
                  <c:v>0.73</c:v>
                </c:pt>
                <c:pt idx="4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6-4BE3-8E7F-649A662A334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rgbClr val="ACCC3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Tabelle1!$A$2:$A$6</c:f>
              <c:strCache>
                <c:ptCount val="5"/>
                <c:pt idx="0">
                  <c:v>21-30 Jahre</c:v>
                </c:pt>
                <c:pt idx="1">
                  <c:v>31-40 Jahre</c:v>
                </c:pt>
                <c:pt idx="2">
                  <c:v>41-50 Jahre</c:v>
                </c:pt>
                <c:pt idx="3">
                  <c:v>51-60 Jahre</c:v>
                </c:pt>
                <c:pt idx="4">
                  <c:v>&gt;60 Jahre</c:v>
                </c:pt>
              </c:strCache>
            </c:strRef>
          </c:cat>
          <c:val>
            <c:numRef>
              <c:f>Tabelle1!$C$2:$C$6</c:f>
              <c:numCache>
                <c:formatCode>0%</c:formatCode>
                <c:ptCount val="5"/>
                <c:pt idx="0">
                  <c:v>0.97</c:v>
                </c:pt>
                <c:pt idx="1">
                  <c:v>0.91</c:v>
                </c:pt>
                <c:pt idx="2">
                  <c:v>0.84</c:v>
                </c:pt>
                <c:pt idx="3">
                  <c:v>0.89</c:v>
                </c:pt>
                <c:pt idx="4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D6-4BE3-8E7F-649A662A3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5682880"/>
        <c:axId val="858381295"/>
      </c:barChart>
      <c:catAx>
        <c:axId val="128568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58381295"/>
        <c:crosses val="autoZero"/>
        <c:auto val="1"/>
        <c:lblAlgn val="ctr"/>
        <c:lblOffset val="100"/>
        <c:noMultiLvlLbl val="0"/>
      </c:catAx>
      <c:valAx>
        <c:axId val="85838129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8568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dirty="0"/>
              <a:t>Beschäftigungsgrad nach Geschlecht</a:t>
            </a:r>
            <a:r>
              <a:rPr lang="de-CH" baseline="0" dirty="0"/>
              <a:t> und Hierarchiestufe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rgbClr val="5445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Frauen, Nicht-Kader</c:v>
                </c:pt>
                <c:pt idx="1">
                  <c:v>Frauen, Kader</c:v>
                </c:pt>
                <c:pt idx="2">
                  <c:v>Männer, Nicht-Kader</c:v>
                </c:pt>
                <c:pt idx="3">
                  <c:v>Männer, Kader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0.68</c:v>
                </c:pt>
                <c:pt idx="1">
                  <c:v>0.34</c:v>
                </c:pt>
                <c:pt idx="2">
                  <c:v>0.8</c:v>
                </c:pt>
                <c:pt idx="3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3-4EE7-81F9-871CE1C942F6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80-99%</c:v>
                </c:pt>
              </c:strCache>
            </c:strRef>
          </c:tx>
          <c:spPr>
            <a:solidFill>
              <a:srgbClr val="0373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Frauen, Nicht-Kader</c:v>
                </c:pt>
                <c:pt idx="1">
                  <c:v>Frauen, Kader</c:v>
                </c:pt>
                <c:pt idx="2">
                  <c:v>Männer, Nicht-Kader</c:v>
                </c:pt>
                <c:pt idx="3">
                  <c:v>Männer, Kader</c:v>
                </c:pt>
              </c:strCache>
            </c:strRef>
          </c:cat>
          <c:val>
            <c:numRef>
              <c:f>Tabelle1!$C$2:$C$5</c:f>
              <c:numCache>
                <c:formatCode>0%</c:formatCode>
                <c:ptCount val="4"/>
                <c:pt idx="0">
                  <c:v>0.15</c:v>
                </c:pt>
                <c:pt idx="1">
                  <c:v>0.28999999999999998</c:v>
                </c:pt>
                <c:pt idx="2">
                  <c:v>0.11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A3-4EE7-81F9-871CE1C942F6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&lt; 80%</c:v>
                </c:pt>
              </c:strCache>
            </c:strRef>
          </c:tx>
          <c:spPr>
            <a:solidFill>
              <a:srgbClr val="D5A4BB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0263354477255301E-3"/>
                  <c:y val="-2.8561136656140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A3-4EE7-81F9-871CE1C942F6}"/>
                </c:ext>
              </c:extLst>
            </c:dLbl>
            <c:dLbl>
              <c:idx val="3"/>
              <c:layout>
                <c:manualLayout>
                  <c:x val="7.7345450437107856E-4"/>
                  <c:y val="5.0515793629917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56370412063376E-2"/>
                      <c:h val="6.52227151484997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AA3-4EE7-81F9-871CE1C942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Frauen, Nicht-Kader</c:v>
                </c:pt>
                <c:pt idx="1">
                  <c:v>Frauen, Kader</c:v>
                </c:pt>
                <c:pt idx="2">
                  <c:v>Männer, Nicht-Kader</c:v>
                </c:pt>
                <c:pt idx="3">
                  <c:v>Männer, Kader</c:v>
                </c:pt>
              </c:strCache>
            </c:strRef>
          </c:cat>
          <c:val>
            <c:numRef>
              <c:f>Tabelle1!$D$2:$D$5</c:f>
              <c:numCache>
                <c:formatCode>0%</c:formatCode>
                <c:ptCount val="4"/>
                <c:pt idx="0">
                  <c:v>0.16999999999999996</c:v>
                </c:pt>
                <c:pt idx="1">
                  <c:v>0.36999999999999994</c:v>
                </c:pt>
                <c:pt idx="2">
                  <c:v>8.9999999999999955E-2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A3-4EE7-81F9-871CE1C94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207903"/>
        <c:axId val="2022320991"/>
      </c:barChart>
      <c:catAx>
        <c:axId val="201120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2320991"/>
        <c:crosses val="autoZero"/>
        <c:auto val="1"/>
        <c:lblAlgn val="ctr"/>
        <c:lblOffset val="100"/>
        <c:noMultiLvlLbl val="0"/>
      </c:catAx>
      <c:valAx>
        <c:axId val="2022320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1120790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baseline="0" dirty="0"/>
              <a:t>Beförderungen und Kaderrekrutierungen nach Beschäftigungsgrad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rgbClr val="5445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0.6</c:v>
                </c:pt>
                <c:pt idx="1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3-484A-BD7A-CDEF0FEFAA2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80-99%</c:v>
                </c:pt>
              </c:strCache>
            </c:strRef>
          </c:tx>
          <c:spPr>
            <a:solidFill>
              <a:srgbClr val="0373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Tabelle1!$C$2:$C$3</c:f>
              <c:numCache>
                <c:formatCode>0%</c:formatCode>
                <c:ptCount val="2"/>
                <c:pt idx="0">
                  <c:v>0.2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83-484A-BD7A-CDEF0FEFAA27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&lt; 80%</c:v>
                </c:pt>
              </c:strCache>
            </c:strRef>
          </c:tx>
          <c:spPr>
            <a:solidFill>
              <a:srgbClr val="D5A4BB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0263354477255301E-3"/>
                  <c:y val="-2.8561136656140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83-484A-BD7A-CDEF0FEFAA27}"/>
                </c:ext>
              </c:extLst>
            </c:dLbl>
            <c:dLbl>
              <c:idx val="3"/>
              <c:layout>
                <c:manualLayout>
                  <c:x val="7.7345450437107856E-4"/>
                  <c:y val="5.0515793629917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56370412063376E-2"/>
                      <c:h val="6.52227151484997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F83-484A-BD7A-CDEF0FEFAA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Tabelle1!$D$2:$D$3</c:f>
              <c:numCache>
                <c:formatCode>0%</c:formatCode>
                <c:ptCount val="2"/>
                <c:pt idx="0">
                  <c:v>0.2</c:v>
                </c:pt>
                <c:pt idx="1">
                  <c:v>0.34000000000000008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83-484A-BD7A-CDEF0FEFA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207903"/>
        <c:axId val="2022320991"/>
      </c:barChart>
      <c:catAx>
        <c:axId val="201120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2320991"/>
        <c:crosses val="autoZero"/>
        <c:auto val="1"/>
        <c:lblAlgn val="ctr"/>
        <c:lblOffset val="100"/>
        <c:noMultiLvlLbl val="0"/>
      </c:catAx>
      <c:valAx>
        <c:axId val="2022320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1120790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baseline="0" dirty="0"/>
              <a:t>Beförderungen und Kaderrekrutierungen nach Alter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21-30 Jahre</c:v>
                </c:pt>
              </c:strCache>
            </c:strRef>
          </c:tx>
          <c:spPr>
            <a:solidFill>
              <a:srgbClr val="B49C7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0.02</c:v>
                </c:pt>
                <c:pt idx="1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4-4CA6-BB7D-F28ECD7640E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31-40 Jahre</c:v>
                </c:pt>
              </c:strCache>
            </c:strRef>
          </c:tx>
          <c:spPr>
            <a:solidFill>
              <a:srgbClr val="708A9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Tabelle1!$C$2:$C$3</c:f>
              <c:numCache>
                <c:formatCode>0%</c:formatCode>
                <c:ptCount val="2"/>
                <c:pt idx="0">
                  <c:v>0.7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F4-4CA6-BB7D-F28ECD7640ED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41-50 Jahre</c:v>
                </c:pt>
              </c:strCache>
            </c:strRef>
          </c:tx>
          <c:spPr>
            <a:solidFill>
              <a:srgbClr val="E3B73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0263354477255301E-3"/>
                  <c:y val="-2.8561136656140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4F4-4CA6-BB7D-F28ECD7640ED}"/>
                </c:ext>
              </c:extLst>
            </c:dLbl>
            <c:dLbl>
              <c:idx val="3"/>
              <c:layout>
                <c:manualLayout>
                  <c:x val="7.7345450437107856E-4"/>
                  <c:y val="5.0515793629917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56370412063376E-2"/>
                      <c:h val="6.52227151484997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4F4-4CA6-BB7D-F28ECD7640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Tabelle1!$D$2:$D$3</c:f>
              <c:numCache>
                <c:formatCode>0%</c:formatCode>
                <c:ptCount val="2"/>
                <c:pt idx="0">
                  <c:v>0.22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F4-4CA6-BB7D-F28ECD7640ED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&gt;50 Jahre</c:v>
                </c:pt>
              </c:strCache>
            </c:strRef>
          </c:tx>
          <c:spPr>
            <a:solidFill>
              <a:srgbClr val="E7641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Tabelle1!$E$2:$E$3</c:f>
              <c:numCache>
                <c:formatCode>0%</c:formatCode>
                <c:ptCount val="2"/>
                <c:pt idx="0">
                  <c:v>6.0000000000000026E-2</c:v>
                </c:pt>
                <c:pt idx="1">
                  <c:v>0.16999999999999993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26-4765-9A3A-EBA743134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207903"/>
        <c:axId val="2022320991"/>
      </c:barChart>
      <c:catAx>
        <c:axId val="201120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2320991"/>
        <c:crosses val="autoZero"/>
        <c:auto val="1"/>
        <c:lblAlgn val="ctr"/>
        <c:lblOffset val="100"/>
        <c:noMultiLvlLbl val="0"/>
      </c:catAx>
      <c:valAx>
        <c:axId val="2022320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1120790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dirty="0"/>
              <a:t>Durchschnittlicher</a:t>
            </a:r>
            <a:r>
              <a:rPr lang="de-CH" baseline="0" dirty="0"/>
              <a:t> Beschäftigungsgrad nach Geschlecht und Alter</a:t>
            </a:r>
            <a:endParaRPr lang="de-CH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00802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Tabelle1!$A$2:$A$6</c:f>
              <c:strCache>
                <c:ptCount val="5"/>
                <c:pt idx="0">
                  <c:v>21-30 Jahre</c:v>
                </c:pt>
                <c:pt idx="1">
                  <c:v>31-40 Jahre</c:v>
                </c:pt>
                <c:pt idx="2">
                  <c:v>41-50 Jahre</c:v>
                </c:pt>
                <c:pt idx="3">
                  <c:v>51-60 Jahre</c:v>
                </c:pt>
                <c:pt idx="4">
                  <c:v>&gt;60 Jahre</c:v>
                </c:pt>
              </c:strCache>
            </c:strRef>
          </c:cat>
          <c:val>
            <c:numRef>
              <c:f>Tabelle1!$B$2:$B$6</c:f>
              <c:numCache>
                <c:formatCode>0%</c:formatCode>
                <c:ptCount val="5"/>
                <c:pt idx="0">
                  <c:v>0.83</c:v>
                </c:pt>
                <c:pt idx="1">
                  <c:v>0.66</c:v>
                </c:pt>
                <c:pt idx="2">
                  <c:v>0.65</c:v>
                </c:pt>
                <c:pt idx="3">
                  <c:v>0.71</c:v>
                </c:pt>
                <c:pt idx="4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DD-48A0-B03A-9B2952953BF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rgbClr val="ACCC3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Tabelle1!$A$2:$A$6</c:f>
              <c:strCache>
                <c:ptCount val="5"/>
                <c:pt idx="0">
                  <c:v>21-30 Jahre</c:v>
                </c:pt>
                <c:pt idx="1">
                  <c:v>31-40 Jahre</c:v>
                </c:pt>
                <c:pt idx="2">
                  <c:v>41-50 Jahre</c:v>
                </c:pt>
                <c:pt idx="3">
                  <c:v>51-60 Jahre</c:v>
                </c:pt>
                <c:pt idx="4">
                  <c:v>&gt;60 Jahre</c:v>
                </c:pt>
              </c:strCache>
            </c:strRef>
          </c:cat>
          <c:val>
            <c:numRef>
              <c:f>Tabelle1!$C$2:$C$6</c:f>
              <c:numCache>
                <c:formatCode>0%</c:formatCode>
                <c:ptCount val="5"/>
                <c:pt idx="0">
                  <c:v>0.81</c:v>
                </c:pt>
                <c:pt idx="1">
                  <c:v>0.86</c:v>
                </c:pt>
                <c:pt idx="2">
                  <c:v>0.88</c:v>
                </c:pt>
                <c:pt idx="3">
                  <c:v>0.87</c:v>
                </c:pt>
                <c:pt idx="4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DD-48A0-B03A-9B2952953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5682880"/>
        <c:axId val="858381295"/>
      </c:barChart>
      <c:catAx>
        <c:axId val="128568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58381295"/>
        <c:crosses val="autoZero"/>
        <c:auto val="1"/>
        <c:lblAlgn val="ctr"/>
        <c:lblOffset val="100"/>
        <c:noMultiLvlLbl val="0"/>
      </c:catAx>
      <c:valAx>
        <c:axId val="85838129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8568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dirty="0"/>
              <a:t>Beschäftigungsgrad nach Geschlecht</a:t>
            </a:r>
            <a:r>
              <a:rPr lang="de-CH" baseline="0" dirty="0"/>
              <a:t> und Hierarchiestufe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rgbClr val="5445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Frauen, Nicht-Kader</c:v>
                </c:pt>
                <c:pt idx="1">
                  <c:v>Frauen, Kader</c:v>
                </c:pt>
                <c:pt idx="2">
                  <c:v>Männer, Nicht-Kader</c:v>
                </c:pt>
                <c:pt idx="3">
                  <c:v>Männer, Kader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0.35</c:v>
                </c:pt>
                <c:pt idx="1">
                  <c:v>0.41</c:v>
                </c:pt>
                <c:pt idx="2">
                  <c:v>0.57999999999999996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8A-48C3-AB33-3C346495BE4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80-99%</c:v>
                </c:pt>
              </c:strCache>
            </c:strRef>
          </c:tx>
          <c:spPr>
            <a:solidFill>
              <a:srgbClr val="0373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Frauen, Nicht-Kader</c:v>
                </c:pt>
                <c:pt idx="1">
                  <c:v>Frauen, Kader</c:v>
                </c:pt>
                <c:pt idx="2">
                  <c:v>Männer, Nicht-Kader</c:v>
                </c:pt>
                <c:pt idx="3">
                  <c:v>Männer, Kader</c:v>
                </c:pt>
              </c:strCache>
            </c:strRef>
          </c:cat>
          <c:val>
            <c:numRef>
              <c:f>Tabelle1!$C$2:$C$5</c:f>
              <c:numCache>
                <c:formatCode>0%</c:formatCode>
                <c:ptCount val="4"/>
                <c:pt idx="0">
                  <c:v>0.22</c:v>
                </c:pt>
                <c:pt idx="1">
                  <c:v>0.33</c:v>
                </c:pt>
                <c:pt idx="2">
                  <c:v>0.22</c:v>
                </c:pt>
                <c:pt idx="3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8A-48C3-AB33-3C346495BE4E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&lt; 80%</c:v>
                </c:pt>
              </c:strCache>
            </c:strRef>
          </c:tx>
          <c:spPr>
            <a:solidFill>
              <a:srgbClr val="D5A4BB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0263354477255301E-3"/>
                  <c:y val="-2.8561136656140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8A-48C3-AB33-3C346495BE4E}"/>
                </c:ext>
              </c:extLst>
            </c:dLbl>
            <c:dLbl>
              <c:idx val="3"/>
              <c:layout>
                <c:manualLayout>
                  <c:x val="7.7345450437107856E-4"/>
                  <c:y val="5.0515793629917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56370412063376E-2"/>
                      <c:h val="6.52227151484997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28A-48C3-AB33-3C346495BE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Frauen, Nicht-Kader</c:v>
                </c:pt>
                <c:pt idx="1">
                  <c:v>Frauen, Kader</c:v>
                </c:pt>
                <c:pt idx="2">
                  <c:v>Männer, Nicht-Kader</c:v>
                </c:pt>
                <c:pt idx="3">
                  <c:v>Männer, Kader</c:v>
                </c:pt>
              </c:strCache>
            </c:strRef>
          </c:cat>
          <c:val>
            <c:numRef>
              <c:f>Tabelle1!$D$2:$D$5</c:f>
              <c:numCache>
                <c:formatCode>0%</c:formatCode>
                <c:ptCount val="4"/>
                <c:pt idx="0">
                  <c:v>0.43000000000000005</c:v>
                </c:pt>
                <c:pt idx="1">
                  <c:v>0.26000000000000006</c:v>
                </c:pt>
                <c:pt idx="2">
                  <c:v>0.20000000000000004</c:v>
                </c:pt>
                <c:pt idx="3">
                  <c:v>4.0000000000000036E-2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8A-48C3-AB33-3C346495BE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207903"/>
        <c:axId val="2022320991"/>
      </c:barChart>
      <c:catAx>
        <c:axId val="201120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2320991"/>
        <c:crosses val="autoZero"/>
        <c:auto val="1"/>
        <c:lblAlgn val="ctr"/>
        <c:lblOffset val="100"/>
        <c:noMultiLvlLbl val="0"/>
      </c:catAx>
      <c:valAx>
        <c:axId val="2022320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1120790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baseline="0" dirty="0"/>
              <a:t>Beförderungen und Rekrutierungen nach Beschäftigungsgrad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100%</c:v>
                </c:pt>
              </c:strCache>
            </c:strRef>
          </c:tx>
          <c:spPr>
            <a:solidFill>
              <a:srgbClr val="5445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Beförderungen</c:v>
                </c:pt>
                <c:pt idx="1">
                  <c:v>Rekrutierungen Kader</c:v>
                </c:pt>
                <c:pt idx="2">
                  <c:v>Rekrutierungen Nicht-Kader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0.51</c:v>
                </c:pt>
                <c:pt idx="1">
                  <c:v>0.65</c:v>
                </c:pt>
                <c:pt idx="2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8-4081-8E29-BFEC0FC5658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80-99%</c:v>
                </c:pt>
              </c:strCache>
            </c:strRef>
          </c:tx>
          <c:spPr>
            <a:solidFill>
              <a:srgbClr val="0373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Beförderungen</c:v>
                </c:pt>
                <c:pt idx="1">
                  <c:v>Rekrutierungen Kader</c:v>
                </c:pt>
                <c:pt idx="2">
                  <c:v>Rekrutierungen Nicht-Kader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0.28999999999999998</c:v>
                </c:pt>
                <c:pt idx="1">
                  <c:v>0.16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D8-4081-8E29-BFEC0FC5658E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&lt; 80%</c:v>
                </c:pt>
              </c:strCache>
            </c:strRef>
          </c:tx>
          <c:spPr>
            <a:solidFill>
              <a:srgbClr val="D5A4BB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0263354477255301E-3"/>
                  <c:y val="-2.8561136656140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D8-4081-8E29-BFEC0FC5658E}"/>
                </c:ext>
              </c:extLst>
            </c:dLbl>
            <c:dLbl>
              <c:idx val="3"/>
              <c:layout>
                <c:manualLayout>
                  <c:x val="7.7345450437107856E-4"/>
                  <c:y val="5.0515793629917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56370412063376E-2"/>
                      <c:h val="6.52227151484997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6D8-4081-8E29-BFEC0FC565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Beförderungen</c:v>
                </c:pt>
                <c:pt idx="1">
                  <c:v>Rekrutierungen Kader</c:v>
                </c:pt>
                <c:pt idx="2">
                  <c:v>Rekrutierungen Nicht-Kader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0.2</c:v>
                </c:pt>
                <c:pt idx="1">
                  <c:v>0.18999999999999997</c:v>
                </c:pt>
                <c:pt idx="2">
                  <c:v>0.28999999999999992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D8-4081-8E29-BFEC0FC56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207903"/>
        <c:axId val="2022320991"/>
      </c:barChart>
      <c:catAx>
        <c:axId val="201120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2320991"/>
        <c:crosses val="autoZero"/>
        <c:auto val="1"/>
        <c:lblAlgn val="ctr"/>
        <c:lblOffset val="100"/>
        <c:noMultiLvlLbl val="0"/>
      </c:catAx>
      <c:valAx>
        <c:axId val="2022320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1120790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CH" baseline="0" dirty="0"/>
              <a:t>Beförderungen und Kaderrekrutierungen nach Alter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21-30 Jahre</c:v>
                </c:pt>
              </c:strCache>
            </c:strRef>
          </c:tx>
          <c:spPr>
            <a:solidFill>
              <a:srgbClr val="B49C7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0.27</c:v>
                </c:pt>
                <c:pt idx="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A7-4E99-AB35-20F89426BD18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31-40 Jahre</c:v>
                </c:pt>
              </c:strCache>
            </c:strRef>
          </c:tx>
          <c:spPr>
            <a:solidFill>
              <a:srgbClr val="708A9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Tabelle1!$C$2:$C$3</c:f>
              <c:numCache>
                <c:formatCode>0%</c:formatCode>
                <c:ptCount val="2"/>
                <c:pt idx="0">
                  <c:v>0.24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A7-4E99-AB35-20F89426BD18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41-50 Jahre</c:v>
                </c:pt>
              </c:strCache>
            </c:strRef>
          </c:tx>
          <c:spPr>
            <a:solidFill>
              <a:srgbClr val="E3B73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0263354477255301E-3"/>
                  <c:y val="-2.8561136656140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A7-4E99-AB35-20F89426BD18}"/>
                </c:ext>
              </c:extLst>
            </c:dLbl>
            <c:dLbl>
              <c:idx val="3"/>
              <c:layout>
                <c:manualLayout>
                  <c:x val="7.7345450437107856E-4"/>
                  <c:y val="5.0515793629917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56370412063376E-2"/>
                      <c:h val="6.52227151484997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5A7-4E99-AB35-20F89426BD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Tabelle1!$D$2:$D$3</c:f>
              <c:numCache>
                <c:formatCode>0%</c:formatCode>
                <c:ptCount val="2"/>
                <c:pt idx="0">
                  <c:v>0.18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A7-4E99-AB35-20F89426BD18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&gt;50 Jahre</c:v>
                </c:pt>
              </c:strCache>
            </c:strRef>
          </c:tx>
          <c:spPr>
            <a:solidFill>
              <a:srgbClr val="E7641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Beförderungen</c:v>
                </c:pt>
                <c:pt idx="1">
                  <c:v>Rekrutierungen Kader</c:v>
                </c:pt>
              </c:strCache>
            </c:strRef>
          </c:cat>
          <c:val>
            <c:numRef>
              <c:f>Tabelle1!$E$2:$E$3</c:f>
              <c:numCache>
                <c:formatCode>0%</c:formatCode>
                <c:ptCount val="2"/>
                <c:pt idx="0">
                  <c:v>0.31</c:v>
                </c:pt>
                <c:pt idx="1">
                  <c:v>0.25999999999999995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A7-4E99-AB35-20F89426B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1207903"/>
        <c:axId val="2022320991"/>
      </c:barChart>
      <c:catAx>
        <c:axId val="201120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2320991"/>
        <c:crosses val="autoZero"/>
        <c:auto val="1"/>
        <c:lblAlgn val="ctr"/>
        <c:lblOffset val="100"/>
        <c:noMultiLvlLbl val="0"/>
      </c:catAx>
      <c:valAx>
        <c:axId val="2022320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1120790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Teilnehmende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8F-46D0-A94D-C9F1FFCD3B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8F-46D0-A94D-C9F1FFCD3B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8F-46D0-A94D-C9F1FFCD3B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8F-46D0-A94D-C9F1FFCD3B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Akutspital</c:v>
                </c:pt>
                <c:pt idx="1">
                  <c:v>Langzeitpflege</c:v>
                </c:pt>
                <c:pt idx="2">
                  <c:v>Spitex</c:v>
                </c:pt>
                <c:pt idx="3">
                  <c:v>Psychiatrie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0.3</c:v>
                </c:pt>
                <c:pt idx="1">
                  <c:v>0.39</c:v>
                </c:pt>
                <c:pt idx="2">
                  <c:v>0.14000000000000001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E-490A-A983-7581FBB5B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6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7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" name="Google Shape;6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0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1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2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3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5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162" name="Google Shape;162;p46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7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8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0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203" name="Google Shape;203;p51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2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3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224" name="Google Shape;224;p5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5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6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245" name="Google Shape;245;p57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8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287" name="Google Shape;287;p60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293" name="Google Shape;293;p61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2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9" name="Google Shape;329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4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5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1" name="Google Shape;35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662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78DA2-C489-A247-89BE-F4BE0A6195C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0174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78DA2-C489-A247-89BE-F4BE0A6195CD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5294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781E0-A44F-4B22-B6A5-34DF40D6590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de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5235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784883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459814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67840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728762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6" name="Google Shape;38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9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70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7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3" name="Google Shape;42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72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73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1" name="Google Shape;451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5:notes"/>
          <p:cNvSpPr txBox="1">
            <a:spLocks noGrp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6" name="Google Shape;466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7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 Narrow"/>
              <a:buNone/>
              <a:defRPr sz="12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body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/>
            </a:lvl1pPr>
            <a:lvl2pPr marL="914400" lvl="1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/>
            </a:lvl2pPr>
            <a:lvl3pPr marL="1371600" lvl="2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/>
            </a:lvl3pPr>
            <a:lvl4pPr marL="1828800" lvl="3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/>
            </a:lvl4pPr>
            <a:lvl5pPr marL="2286000" lvl="4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/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7"/>
          <p:cNvSpPr txBox="1">
            <a:spLocks noGrp="1"/>
          </p:cNvSpPr>
          <p:nvPr>
            <p:ph type="sldNum" idx="1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>
  <p:cSld name="Titel und Inhal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bschnitts-&#10;überschrift">
  <p:cSld name="Abschnitts-&#10;überschrif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0" descr="Grafik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95090" y="371475"/>
            <a:ext cx="4517569" cy="116049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0"/>
          <p:cNvSpPr/>
          <p:nvPr/>
        </p:nvSpPr>
        <p:spPr>
          <a:xfrm>
            <a:off x="717857" y="411892"/>
            <a:ext cx="18124320" cy="400909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0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 Narrow"/>
              <a:buNone/>
              <a:defRPr sz="12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 Narrow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 Narrow"/>
              <a:buNone/>
              <a:defRPr sz="4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 Narrow"/>
              <a:buNone/>
              <a:defRPr sz="4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 Narrow"/>
              <a:buNone/>
              <a:defRPr sz="48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 Narrow"/>
              <a:buNone/>
              <a:defRPr sz="48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gleich">
  <p:cSld name="Vergleich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1" descr="Grafik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95090" y="371475"/>
            <a:ext cx="4517569" cy="116049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1"/>
          <p:cNvSpPr/>
          <p:nvPr/>
        </p:nvSpPr>
        <p:spPr>
          <a:xfrm>
            <a:off x="717857" y="411892"/>
            <a:ext cx="18124320" cy="400909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1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1"/>
          <p:cNvSpPr txBox="1">
            <a:spLocks noGrp="1"/>
          </p:cNvSpPr>
          <p:nvPr>
            <p:ph type="title"/>
          </p:nvPr>
        </p:nvSpPr>
        <p:spPr>
          <a:xfrm>
            <a:off x="1679575" y="997527"/>
            <a:ext cx="21031201" cy="238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1"/>
          </p:nvPr>
        </p:nvSpPr>
        <p:spPr>
          <a:xfrm>
            <a:off x="1679575" y="3362326"/>
            <a:ext cx="10315576" cy="164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 b="1"/>
            </a:lvl2pPr>
            <a:lvl3pPr marL="1371600" lvl="2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 b="1"/>
            </a:lvl3pPr>
            <a:lvl4pPr marL="1828800" lvl="3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 b="1"/>
            </a:lvl4pPr>
            <a:lvl5pPr marL="2286000" lvl="4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 Narrow"/>
              <a:buNone/>
              <a:defRPr sz="4800" b="1"/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body" idx="2"/>
          </p:nvPr>
        </p:nvSpPr>
        <p:spPr>
          <a:xfrm>
            <a:off x="12344400" y="3362326"/>
            <a:ext cx="10366376" cy="164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er">
  <p:cSld name="Le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33" descr="Grafik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95090" y="371475"/>
            <a:ext cx="4517569" cy="11604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33"/>
          <p:cNvSpPr/>
          <p:nvPr/>
        </p:nvSpPr>
        <p:spPr>
          <a:xfrm>
            <a:off x="717857" y="411892"/>
            <a:ext cx="18124320" cy="400909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3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halt mit Überschrift">
  <p:cSld name="Inhalt mit Überschrif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4" descr="Grafik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95090" y="371475"/>
            <a:ext cx="4517569" cy="1160493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4"/>
          <p:cNvSpPr/>
          <p:nvPr/>
        </p:nvSpPr>
        <p:spPr>
          <a:xfrm>
            <a:off x="717857" y="411892"/>
            <a:ext cx="18124320" cy="400909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4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4"/>
          <p:cNvSpPr txBox="1">
            <a:spLocks noGrp="1"/>
          </p:cNvSpPr>
          <p:nvPr>
            <p:ph type="title"/>
          </p:nvPr>
        </p:nvSpPr>
        <p:spPr>
          <a:xfrm>
            <a:off x="1679575" y="914400"/>
            <a:ext cx="7864476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 Narrow"/>
              <a:buNone/>
              <a:defRPr sz="6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1"/>
          </p:nvPr>
        </p:nvSpPr>
        <p:spPr>
          <a:xfrm>
            <a:off x="10366375" y="1974850"/>
            <a:ext cx="12344401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6400"/>
              <a:buChar char="•"/>
              <a:defRPr sz="6400"/>
            </a:lvl1pPr>
            <a:lvl2pPr marL="914400" lvl="1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6400"/>
              <a:buChar char="•"/>
              <a:defRPr sz="6400"/>
            </a:lvl2pPr>
            <a:lvl3pPr marL="1371600" lvl="2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6400"/>
              <a:buChar char="•"/>
              <a:defRPr sz="6400"/>
            </a:lvl3pPr>
            <a:lvl4pPr marL="1828800" lvl="3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6400"/>
              <a:buChar char="•"/>
              <a:defRPr sz="6400"/>
            </a:lvl4pPr>
            <a:lvl5pPr marL="2286000" lvl="4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6400"/>
              <a:buChar char="•"/>
              <a:defRPr sz="6400"/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2"/>
          </p:nvPr>
        </p:nvSpPr>
        <p:spPr>
          <a:xfrm>
            <a:off x="1679575" y="4114800"/>
            <a:ext cx="7864475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ur Titel">
  <p:cSld name="Nur Titel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32" descr="Grafik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95090" y="371475"/>
            <a:ext cx="4517569" cy="116049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2"/>
          <p:cNvSpPr/>
          <p:nvPr/>
        </p:nvSpPr>
        <p:spPr>
          <a:xfrm>
            <a:off x="717857" y="411892"/>
            <a:ext cx="18124320" cy="400909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2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2"/>
          <p:cNvSpPr txBox="1">
            <a:spLocks noGrp="1"/>
          </p:cNvSpPr>
          <p:nvPr>
            <p:ph type="title"/>
          </p:nvPr>
        </p:nvSpPr>
        <p:spPr>
          <a:xfrm>
            <a:off x="1676400" y="933450"/>
            <a:ext cx="21031200" cy="244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51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g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B361880E-9280-6443-B29A-3C1F7CC6D5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2450" y="1816100"/>
            <a:ext cx="20739100" cy="10010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/>
            </a:lvl1pPr>
          </a:lstStyle>
          <a:p>
            <a:r>
              <a:rPr lang="de-DE" dirty="0"/>
              <a:t>Bild</a:t>
            </a:r>
          </a:p>
          <a:p>
            <a:endParaRPr lang="de-DE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A8B836BC-3BCE-8F4B-AD9E-6C86609202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2451" y="662611"/>
            <a:ext cx="20739098" cy="1122990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ts val="6800"/>
              </a:lnSpc>
              <a:spcBef>
                <a:spcPts val="0"/>
              </a:spcBef>
              <a:buNone/>
              <a:defRPr sz="60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Inhalt, möglichst kurz und 1-zeilig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BB53232-746A-DB4C-883D-CB411D7CAB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" y="10839911"/>
            <a:ext cx="24384000" cy="98696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800"/>
              </a:lnSpc>
              <a:spcBef>
                <a:spcPts val="0"/>
              </a:spcBef>
              <a:buNone/>
              <a:defRPr sz="2400" b="1" i="1"/>
            </a:lvl1pPr>
          </a:lstStyle>
          <a:p>
            <a:pPr lvl="0"/>
            <a:r>
              <a:rPr lang="de-DE" dirty="0"/>
              <a:t>Ggf. Bildunterschrift/Quellenangabe auf Bild integrieren (Lesbarkeit sicherstellen)</a:t>
            </a:r>
          </a:p>
        </p:txBody>
      </p:sp>
    </p:spTree>
    <p:extLst>
      <p:ext uri="{BB962C8B-B14F-4D97-AF65-F5344CB8AC3E}">
        <p14:creationId xmlns:p14="http://schemas.microsoft.com/office/powerpoint/2010/main" val="778080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orient="horz" pos="372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306101" y="13077823"/>
            <a:ext cx="556043" cy="1046410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7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6" descr="Grafik 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395090" y="371475"/>
            <a:ext cx="4517569" cy="11604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6"/>
          <p:cNvSpPr/>
          <p:nvPr/>
        </p:nvSpPr>
        <p:spPr>
          <a:xfrm>
            <a:off x="717857" y="411892"/>
            <a:ext cx="18124320" cy="400909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26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 Narrow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26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Narrow"/>
              <a:buNone/>
              <a:defRPr sz="88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10" name="Google Shape;10;p26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marR="0" lvl="1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marR="0" lvl="2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marR="0" lvl="3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sldNum" idx="12"/>
          </p:nvPr>
        </p:nvSpPr>
        <p:spPr>
          <a:xfrm>
            <a:off x="23306101" y="13077823"/>
            <a:ext cx="556043" cy="53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3.jpeg"/><Relationship Id="rId3" Type="http://schemas.openxmlformats.org/officeDocument/2006/relationships/image" Target="../media/image25.jpeg"/><Relationship Id="rId7" Type="http://schemas.openxmlformats.org/officeDocument/2006/relationships/image" Target="../media/image28.svg"/><Relationship Id="rId12" Type="http://schemas.openxmlformats.org/officeDocument/2006/relationships/image" Target="../media/image32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11" Type="http://schemas.openxmlformats.org/officeDocument/2006/relationships/image" Target="../media/image31.png"/><Relationship Id="rId5" Type="http://schemas.microsoft.com/office/2007/relationships/hdphoto" Target="../media/hdphoto1.wdp"/><Relationship Id="rId15" Type="http://schemas.openxmlformats.org/officeDocument/2006/relationships/image" Target="../media/image35.svg"/><Relationship Id="rId10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png"/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5.png"/><Relationship Id="rId5" Type="http://schemas.openxmlformats.org/officeDocument/2006/relationships/image" Target="../media/image4.png"/><Relationship Id="rId10" Type="http://schemas.openxmlformats.org/officeDocument/2006/relationships/image" Target="../media/image54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1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60.png"/><Relationship Id="rId4" Type="http://schemas.openxmlformats.org/officeDocument/2006/relationships/image" Target="../media/image3.png"/><Relationship Id="rId9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6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36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422827" y="3392365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6"/>
          <p:cNvSpPr txBox="1"/>
          <p:nvPr/>
        </p:nvSpPr>
        <p:spPr>
          <a:xfrm>
            <a:off x="19201376" y="2214435"/>
            <a:ext cx="4708435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 dirty="0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36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22827" y="5004425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36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418449" y="9413973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36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418449" y="1074482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6"/>
          <p:cNvSpPr txBox="1"/>
          <p:nvPr/>
        </p:nvSpPr>
        <p:spPr>
          <a:xfrm>
            <a:off x="19219665" y="8127780"/>
            <a:ext cx="379799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 dirty="0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6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36722" y="6052078"/>
            <a:ext cx="3122598" cy="150604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6"/>
          <p:cNvSpPr/>
          <p:nvPr/>
        </p:nvSpPr>
        <p:spPr>
          <a:xfrm>
            <a:off x="6705991" y="2970711"/>
            <a:ext cx="9917802" cy="487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Herzlich willkommen!</a:t>
            </a:r>
            <a:endParaRPr sz="60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12. HR Forum </a:t>
            </a:r>
            <a:r>
              <a:rPr lang="en-GB" sz="6000" b="0" i="1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HealthCare</a:t>
            </a:r>
            <a:endParaRPr sz="60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60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Zürich, 21. Oktober 2026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1443" y="2688336"/>
            <a:ext cx="4708436" cy="545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200674" y="11449878"/>
            <a:ext cx="3158646" cy="1319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7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422827" y="3899822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7"/>
          <p:cNvSpPr txBox="1"/>
          <p:nvPr/>
        </p:nvSpPr>
        <p:spPr>
          <a:xfrm>
            <a:off x="19201377" y="2214435"/>
            <a:ext cx="2912214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</a:t>
            </a:r>
            <a:endParaRPr sz="4000" b="1" i="0" u="none" strike="noStrike" cap="none">
              <a:solidFill>
                <a:srgbClr val="2D4D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37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22827" y="5416299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37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418449" y="9396597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37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418449" y="10693091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37"/>
          <p:cNvSpPr txBox="1"/>
          <p:nvPr/>
        </p:nvSpPr>
        <p:spPr>
          <a:xfrm>
            <a:off x="19200674" y="8208024"/>
            <a:ext cx="5011935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37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46285" y="6293892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3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200674" y="11449878"/>
            <a:ext cx="3158646" cy="131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24550" y="1284250"/>
            <a:ext cx="13310351" cy="1076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8"/>
          <p:cNvSpPr txBox="1">
            <a:spLocks noGrp="1"/>
          </p:cNvSpPr>
          <p:nvPr>
            <p:ph type="subTitle" idx="4294967295"/>
          </p:nvPr>
        </p:nvSpPr>
        <p:spPr>
          <a:xfrm>
            <a:off x="4737634" y="4063784"/>
            <a:ext cx="13596604" cy="863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40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Hybrides und flexibles Arbeiten</a:t>
            </a:r>
            <a:br>
              <a:rPr lang="en-GB" sz="40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sz="4000" b="1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40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Dr. Ines Hartmann (Co-</a:t>
            </a:r>
            <a:r>
              <a:rPr lang="en-GB" sz="4000" b="1" i="0" u="none" strike="noStrike" cap="none" dirty="0" err="1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Direktorin</a:t>
            </a:r>
            <a:r>
              <a:rPr lang="en-GB" sz="40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 CCDI)</a:t>
            </a:r>
            <a:br>
              <a:rPr lang="en-GB" sz="40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-GB" sz="40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Universität </a:t>
            </a:r>
            <a:r>
              <a:rPr lang="en-GB" sz="4000" b="1" i="0" u="none" strike="noStrike" cap="none" dirty="0" err="1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St.Gallen</a:t>
            </a: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Zürich, 21. Oktober 2026</a:t>
            </a:r>
            <a:endParaRPr sz="56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81" name="Google Shape;81;p38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38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065308" y="3544148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8"/>
          <p:cNvSpPr txBox="1"/>
          <p:nvPr/>
        </p:nvSpPr>
        <p:spPr>
          <a:xfrm>
            <a:off x="18860917" y="2434758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38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3911" y="5106285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8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16301" y="9284620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8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16301" y="1060060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8"/>
          <p:cNvSpPr txBox="1"/>
          <p:nvPr/>
        </p:nvSpPr>
        <p:spPr>
          <a:xfrm>
            <a:off x="19065308" y="8222662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38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80588" y="6164336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65308" y="11569334"/>
            <a:ext cx="3359034" cy="121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82420" y="4031641"/>
            <a:ext cx="2748146" cy="3443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82420" y="1226564"/>
            <a:ext cx="4644000" cy="1526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9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97" name="Google Shape;97;p39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dirty="0" err="1"/>
              <a:t>Datenbasis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dirty="0"/>
              <a:t>Hybrides und flexibles Arbeiten: Was </a:t>
            </a:r>
            <a:r>
              <a:rPr lang="en-GB" dirty="0" err="1"/>
              <a:t>bieten</a:t>
            </a:r>
            <a:r>
              <a:rPr lang="en-GB" dirty="0"/>
              <a:t> die </a:t>
            </a:r>
            <a:r>
              <a:rPr lang="en-GB" dirty="0" err="1"/>
              <a:t>Spitäler</a:t>
            </a:r>
            <a:r>
              <a:rPr lang="en-GB" dirty="0"/>
              <a:t> an?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dirty="0"/>
              <a:t>Was </a:t>
            </a:r>
            <a:r>
              <a:rPr lang="en-GB" dirty="0" err="1"/>
              <a:t>zeigen</a:t>
            </a:r>
            <a:r>
              <a:rPr lang="en-GB" dirty="0"/>
              <a:t> die Zahlen?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dirty="0"/>
              <a:t>Was </a:t>
            </a:r>
            <a:r>
              <a:rPr lang="en-GB" dirty="0" err="1"/>
              <a:t>sagen</a:t>
            </a:r>
            <a:r>
              <a:rPr lang="en-GB" dirty="0"/>
              <a:t> die </a:t>
            </a:r>
            <a:r>
              <a:rPr lang="en-GB" dirty="0" err="1"/>
              <a:t>Pflegemitarbeitenden</a:t>
            </a:r>
            <a:r>
              <a:rPr lang="en-GB" dirty="0"/>
              <a:t>?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dirty="0"/>
              <a:t>Was </a:t>
            </a:r>
            <a:r>
              <a:rPr lang="en-GB" dirty="0" err="1"/>
              <a:t>können</a:t>
            </a:r>
            <a:r>
              <a:rPr lang="en-GB" dirty="0"/>
              <a:t> </a:t>
            </a:r>
            <a:r>
              <a:rPr lang="en-GB" dirty="0" err="1"/>
              <a:t>Spitäler</a:t>
            </a:r>
            <a:r>
              <a:rPr lang="en-GB" dirty="0"/>
              <a:t> tun?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0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Datenbasis: HSG Diversity Benchmarking 2026</a:t>
            </a:r>
            <a:endParaRPr/>
          </a:p>
        </p:txBody>
      </p:sp>
      <p:sp>
        <p:nvSpPr>
          <p:cNvPr id="103" name="Google Shape;103;p40"/>
          <p:cNvSpPr txBox="1"/>
          <p:nvPr/>
        </p:nvSpPr>
        <p:spPr>
          <a:xfrm>
            <a:off x="956731" y="10219787"/>
            <a:ext cx="22470533" cy="1403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r>
              <a:rPr lang="en-GB" sz="3733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Die Auswertungen basieren auf anonymisierten Personaldaten des Jahres 2025.</a:t>
            </a:r>
            <a:endParaRPr sz="3733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04" name="Google Shape;104;p40"/>
          <p:cNvGraphicFramePr/>
          <p:nvPr/>
        </p:nvGraphicFramePr>
        <p:xfrm>
          <a:off x="12191999" y="3578891"/>
          <a:ext cx="11235267" cy="6187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5" name="Google Shape;105;p40"/>
          <p:cNvSpPr/>
          <p:nvPr/>
        </p:nvSpPr>
        <p:spPr>
          <a:xfrm>
            <a:off x="956729" y="4270297"/>
            <a:ext cx="2602771" cy="260277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106" name="Google Shape;106;p40"/>
          <p:cNvSpPr/>
          <p:nvPr/>
        </p:nvSpPr>
        <p:spPr>
          <a:xfrm>
            <a:off x="956729" y="7163636"/>
            <a:ext cx="2602771" cy="260277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107" name="Google Shape;107;p40"/>
          <p:cNvSpPr txBox="1"/>
          <p:nvPr/>
        </p:nvSpPr>
        <p:spPr>
          <a:xfrm>
            <a:off x="3719538" y="4299541"/>
            <a:ext cx="8472461" cy="66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6 Organisationen (Spitäler)</a:t>
            </a:r>
            <a:endParaRPr/>
          </a:p>
        </p:txBody>
      </p:sp>
      <p:sp>
        <p:nvSpPr>
          <p:cNvPr id="108" name="Google Shape;108;p40"/>
          <p:cNvSpPr txBox="1"/>
          <p:nvPr/>
        </p:nvSpPr>
        <p:spPr>
          <a:xfrm>
            <a:off x="3719535" y="8054648"/>
            <a:ext cx="7399283" cy="66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34’100 Mitarbeitende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1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Das Sample auf einen Blick</a:t>
            </a:r>
            <a:endParaRPr/>
          </a:p>
        </p:txBody>
      </p:sp>
      <p:pic>
        <p:nvPicPr>
          <p:cNvPr id="114" name="Google Shape;114;p41"/>
          <p:cNvPicPr preferRelativeResize="0"/>
          <p:nvPr/>
        </p:nvPicPr>
        <p:blipFill rotWithShape="1">
          <a:blip r:embed="rId3">
            <a:alphaModFix/>
          </a:blip>
          <a:srcRect b="32803"/>
          <a:stretch/>
        </p:blipFill>
        <p:spPr>
          <a:xfrm>
            <a:off x="10360820" y="2257029"/>
            <a:ext cx="3695331" cy="248314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1"/>
          <p:cNvSpPr txBox="1"/>
          <p:nvPr/>
        </p:nvSpPr>
        <p:spPr>
          <a:xfrm>
            <a:off x="8768876" y="4964773"/>
            <a:ext cx="6879213" cy="140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Anzahl Mitarbeitende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34’100</a:t>
            </a:r>
            <a:endParaRPr/>
          </a:p>
        </p:txBody>
      </p:sp>
      <p:pic>
        <p:nvPicPr>
          <p:cNvPr id="116" name="Google Shape;116;p41"/>
          <p:cNvPicPr preferRelativeResize="0"/>
          <p:nvPr/>
        </p:nvPicPr>
        <p:blipFill rotWithShape="1">
          <a:blip r:embed="rId4">
            <a:alphaModFix/>
          </a:blip>
          <a:srcRect b="22854"/>
          <a:stretch/>
        </p:blipFill>
        <p:spPr>
          <a:xfrm>
            <a:off x="514524" y="6816089"/>
            <a:ext cx="3905075" cy="301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1"/>
          <p:cNvPicPr preferRelativeResize="0"/>
          <p:nvPr/>
        </p:nvPicPr>
        <p:blipFill rotWithShape="1">
          <a:blip r:embed="rId5">
            <a:alphaModFix/>
          </a:blip>
          <a:srcRect b="23018"/>
          <a:stretch/>
        </p:blipFill>
        <p:spPr>
          <a:xfrm>
            <a:off x="3503920" y="6816089"/>
            <a:ext cx="3913349" cy="301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1"/>
          <p:cNvSpPr txBox="1"/>
          <p:nvPr/>
        </p:nvSpPr>
        <p:spPr>
          <a:xfrm>
            <a:off x="604005" y="10146717"/>
            <a:ext cx="3726107" cy="199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Weiblich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24’800</a:t>
            </a:r>
            <a:endParaRPr/>
          </a:p>
        </p:txBody>
      </p:sp>
      <p:sp>
        <p:nvSpPr>
          <p:cNvPr id="119" name="Google Shape;119;p41"/>
          <p:cNvSpPr txBox="1"/>
          <p:nvPr/>
        </p:nvSpPr>
        <p:spPr>
          <a:xfrm>
            <a:off x="3503920" y="10146717"/>
            <a:ext cx="3726107" cy="199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Männlich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9’300</a:t>
            </a:r>
            <a:endParaRPr/>
          </a:p>
        </p:txBody>
      </p:sp>
      <p:sp>
        <p:nvSpPr>
          <p:cNvPr id="120" name="Google Shape;120;p41"/>
          <p:cNvSpPr txBox="1"/>
          <p:nvPr/>
        </p:nvSpPr>
        <p:spPr>
          <a:xfrm>
            <a:off x="8630624" y="7964346"/>
            <a:ext cx="3153088" cy="140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7467"/>
              <a:buFont typeface="Arial"/>
              <a:buNone/>
            </a:pPr>
            <a:r>
              <a:rPr lang="en-GB" sz="7467" b="0" i="0" u="none" strike="noStrike" cap="none">
                <a:solidFill>
                  <a:srgbClr val="2E75B5"/>
                </a:solidFill>
                <a:latin typeface="Gill Sans"/>
                <a:ea typeface="Gill Sans"/>
                <a:cs typeface="Gill Sans"/>
                <a:sym typeface="Gill Sans"/>
              </a:rPr>
              <a:t>Vollzeit</a:t>
            </a:r>
            <a:endParaRPr/>
          </a:p>
        </p:txBody>
      </p:sp>
      <p:sp>
        <p:nvSpPr>
          <p:cNvPr id="121" name="Google Shape;121;p41"/>
          <p:cNvSpPr txBox="1"/>
          <p:nvPr/>
        </p:nvSpPr>
        <p:spPr>
          <a:xfrm>
            <a:off x="12668689" y="7964346"/>
            <a:ext cx="3153088" cy="140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7467"/>
              <a:buFont typeface="Arial"/>
              <a:buNone/>
            </a:pPr>
            <a:r>
              <a:rPr lang="en-GB" sz="7467" b="0" i="0" u="none" strike="noStrike" cap="none">
                <a:solidFill>
                  <a:srgbClr val="2E75B5"/>
                </a:solidFill>
                <a:latin typeface="Gill Sans"/>
                <a:ea typeface="Gill Sans"/>
                <a:cs typeface="Gill Sans"/>
                <a:sym typeface="Gill Sans"/>
              </a:rPr>
              <a:t>Teilzeit</a:t>
            </a:r>
            <a:endParaRPr/>
          </a:p>
        </p:txBody>
      </p:sp>
      <p:sp>
        <p:nvSpPr>
          <p:cNvPr id="122" name="Google Shape;122;p41"/>
          <p:cNvSpPr txBox="1"/>
          <p:nvPr/>
        </p:nvSpPr>
        <p:spPr>
          <a:xfrm>
            <a:off x="8433736" y="9778407"/>
            <a:ext cx="3726107" cy="273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15’900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" name="Google Shape;123;p41"/>
          <p:cNvSpPr txBox="1"/>
          <p:nvPr/>
        </p:nvSpPr>
        <p:spPr>
          <a:xfrm>
            <a:off x="11987288" y="9778407"/>
            <a:ext cx="3726107" cy="273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18’200</a:t>
            </a:r>
            <a:endParaRPr/>
          </a:p>
        </p:txBody>
      </p:sp>
      <p:pic>
        <p:nvPicPr>
          <p:cNvPr id="124" name="Google Shape;124;p41"/>
          <p:cNvPicPr preferRelativeResize="0"/>
          <p:nvPr/>
        </p:nvPicPr>
        <p:blipFill rotWithShape="1">
          <a:blip r:embed="rId6">
            <a:alphaModFix/>
          </a:blip>
          <a:srcRect b="12428"/>
          <a:stretch/>
        </p:blipFill>
        <p:spPr>
          <a:xfrm>
            <a:off x="20650629" y="7196534"/>
            <a:ext cx="2826875" cy="2475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1"/>
          <p:cNvPicPr preferRelativeResize="0"/>
          <p:nvPr/>
        </p:nvPicPr>
        <p:blipFill rotWithShape="1">
          <a:blip r:embed="rId7">
            <a:alphaModFix/>
          </a:blip>
          <a:srcRect b="14047"/>
          <a:stretch/>
        </p:blipFill>
        <p:spPr>
          <a:xfrm>
            <a:off x="16910553" y="7196530"/>
            <a:ext cx="2880131" cy="247556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1"/>
          <p:cNvSpPr txBox="1"/>
          <p:nvPr/>
        </p:nvSpPr>
        <p:spPr>
          <a:xfrm>
            <a:off x="16603216" y="10146717"/>
            <a:ext cx="3726107" cy="199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Nicht-Kader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27’800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7" name="Google Shape;127;p41"/>
          <p:cNvSpPr txBox="1"/>
          <p:nvPr/>
        </p:nvSpPr>
        <p:spPr>
          <a:xfrm>
            <a:off x="20053888" y="10146717"/>
            <a:ext cx="3726107" cy="199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Kader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6’300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8" name="Google Shape;128;p41"/>
          <p:cNvCxnSpPr/>
          <p:nvPr/>
        </p:nvCxnSpPr>
        <p:spPr>
          <a:xfrm>
            <a:off x="8344251" y="6263639"/>
            <a:ext cx="0" cy="6449064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29" name="Google Shape;129;p41"/>
          <p:cNvCxnSpPr/>
          <p:nvPr/>
        </p:nvCxnSpPr>
        <p:spPr>
          <a:xfrm>
            <a:off x="16021107" y="6263636"/>
            <a:ext cx="0" cy="6449064"/>
          </a:xfrm>
          <a:prstGeom prst="straightConnector1">
            <a:avLst/>
          </a:prstGeom>
          <a:noFill/>
          <a:ln w="28575" cap="flat" cmpd="sng">
            <a:solidFill>
              <a:srgbClr val="A5A5A5"/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2"/>
          <p:cNvSpPr txBox="1">
            <a:spLocks noGrp="1"/>
          </p:cNvSpPr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 Narrow"/>
              <a:buNone/>
            </a:pPr>
            <a:r>
              <a:rPr lang="en-GB" dirty="0"/>
              <a:t>Hybrides und flexibles Arbeiten: </a:t>
            </a:r>
            <a:br>
              <a:rPr lang="en-GB" dirty="0"/>
            </a:br>
            <a:r>
              <a:rPr lang="en-GB" dirty="0"/>
              <a:t>Was </a:t>
            </a:r>
            <a:r>
              <a:rPr lang="en-GB" dirty="0" err="1"/>
              <a:t>bieten</a:t>
            </a:r>
            <a:r>
              <a:rPr lang="en-GB" dirty="0"/>
              <a:t> die </a:t>
            </a:r>
            <a:r>
              <a:rPr lang="en-GB" dirty="0" err="1"/>
              <a:t>Spitäler</a:t>
            </a:r>
            <a:r>
              <a:rPr lang="en-GB" dirty="0"/>
              <a:t> an?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3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Spitäler bieten diverse flexible Arbeitsmodelle</a:t>
            </a:r>
            <a:endParaRPr/>
          </a:p>
        </p:txBody>
      </p:sp>
      <p:graphicFrame>
        <p:nvGraphicFramePr>
          <p:cNvPr id="140" name="Google Shape;140;p43"/>
          <p:cNvGraphicFramePr/>
          <p:nvPr/>
        </p:nvGraphicFramePr>
        <p:xfrm>
          <a:off x="7292899" y="3144645"/>
          <a:ext cx="16615316" cy="961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1" name="Google Shape;141;p43"/>
          <p:cNvSpPr txBox="1"/>
          <p:nvPr/>
        </p:nvSpPr>
        <p:spPr>
          <a:xfrm>
            <a:off x="1137424" y="3902927"/>
            <a:ext cx="5464098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Welche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der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folgenden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flexiblen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Arbeitsmodelle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bietet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Ihre Organisation an?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dirty="0" err="1"/>
              <a:t>Teilzeit</a:t>
            </a:r>
            <a:r>
              <a:rPr lang="en-GB" dirty="0"/>
              <a:t> </a:t>
            </a:r>
            <a:r>
              <a:rPr lang="en-GB" dirty="0" err="1"/>
              <a:t>ist</a:t>
            </a:r>
            <a:r>
              <a:rPr lang="en-GB" dirty="0"/>
              <a:t> </a:t>
            </a:r>
            <a:r>
              <a:rPr lang="en-GB" dirty="0" err="1"/>
              <a:t>möglich</a:t>
            </a:r>
            <a:r>
              <a:rPr lang="en-GB" dirty="0"/>
              <a:t>, </a:t>
            </a:r>
            <a:r>
              <a:rPr lang="en-GB" dirty="0" err="1"/>
              <a:t>aber</a:t>
            </a:r>
            <a:r>
              <a:rPr lang="en-GB" dirty="0"/>
              <a:t> nicht </a:t>
            </a:r>
            <a:r>
              <a:rPr lang="en-GB" dirty="0" err="1"/>
              <a:t>systematisch</a:t>
            </a:r>
            <a:r>
              <a:rPr lang="en-GB" dirty="0"/>
              <a:t> in </a:t>
            </a:r>
            <a:br>
              <a:rPr lang="en-GB" dirty="0"/>
            </a:br>
            <a:r>
              <a:rPr lang="en-GB" dirty="0" err="1"/>
              <a:t>allen</a:t>
            </a:r>
            <a:r>
              <a:rPr lang="en-GB" dirty="0"/>
              <a:t> </a:t>
            </a:r>
            <a:r>
              <a:rPr lang="en-GB" dirty="0" err="1"/>
              <a:t>Stellenausschreibungen</a:t>
            </a:r>
            <a:r>
              <a:rPr lang="en-GB" dirty="0"/>
              <a:t> </a:t>
            </a:r>
            <a:r>
              <a:rPr lang="en-GB" dirty="0" err="1"/>
              <a:t>verankert</a:t>
            </a:r>
            <a:endParaRPr dirty="0"/>
          </a:p>
        </p:txBody>
      </p:sp>
      <p:graphicFrame>
        <p:nvGraphicFramePr>
          <p:cNvPr id="147" name="Google Shape;147;p44"/>
          <p:cNvGraphicFramePr/>
          <p:nvPr/>
        </p:nvGraphicFramePr>
        <p:xfrm>
          <a:off x="1394274" y="5999352"/>
          <a:ext cx="7638214" cy="512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8" name="Google Shape;148;p44"/>
          <p:cNvSpPr txBox="1"/>
          <p:nvPr/>
        </p:nvSpPr>
        <p:spPr>
          <a:xfrm>
            <a:off x="1427354" y="3902927"/>
            <a:ext cx="7895064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Werden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grundsätzlich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alle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offenen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Stellen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ohne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Führungsfunktion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mit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Teilzeit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-Option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ausgeschrieben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9" name="Google Shape;149;p44"/>
          <p:cNvGraphicFramePr/>
          <p:nvPr/>
        </p:nvGraphicFramePr>
        <p:xfrm>
          <a:off x="12192000" y="5999352"/>
          <a:ext cx="7639200" cy="513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0" name="Google Shape;150;p44"/>
          <p:cNvSpPr txBox="1"/>
          <p:nvPr/>
        </p:nvSpPr>
        <p:spPr>
          <a:xfrm>
            <a:off x="12192000" y="3902927"/>
            <a:ext cx="7895064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Werden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grundsätzlich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alle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Führungspositionen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mit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Teilzeit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-Option </a:t>
            </a:r>
            <a:r>
              <a:rPr lang="en-GB" sz="37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ausgeschrieben</a:t>
            </a:r>
            <a:r>
              <a:rPr lang="en-GB" sz="3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5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dirty="0"/>
              <a:t>Auch </a:t>
            </a:r>
            <a:r>
              <a:rPr lang="en-GB" dirty="0" err="1"/>
              <a:t>Unterstützung</a:t>
            </a:r>
            <a:r>
              <a:rPr lang="en-GB" dirty="0"/>
              <a:t> </a:t>
            </a:r>
            <a:r>
              <a:rPr lang="en-GB" dirty="0" err="1"/>
              <a:t>bei</a:t>
            </a:r>
            <a:r>
              <a:rPr lang="en-GB" dirty="0"/>
              <a:t> der </a:t>
            </a:r>
            <a:r>
              <a:rPr lang="en-GB" dirty="0" err="1"/>
              <a:t>Kinderbetreuung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wird</a:t>
            </a:r>
            <a:r>
              <a:rPr lang="en-GB" dirty="0"/>
              <a:t> </a:t>
            </a:r>
            <a:r>
              <a:rPr lang="en-GB" dirty="0" err="1"/>
              <a:t>angeboten</a:t>
            </a:r>
            <a:endParaRPr dirty="0"/>
          </a:p>
        </p:txBody>
      </p:sp>
      <p:graphicFrame>
        <p:nvGraphicFramePr>
          <p:cNvPr id="156" name="Google Shape;156;p45"/>
          <p:cNvGraphicFramePr/>
          <p:nvPr/>
        </p:nvGraphicFramePr>
        <p:xfrm>
          <a:off x="1453376" y="5802661"/>
          <a:ext cx="7639200" cy="513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7" name="Google Shape;157;p45"/>
          <p:cNvSpPr txBox="1"/>
          <p:nvPr/>
        </p:nvSpPr>
        <p:spPr>
          <a:xfrm>
            <a:off x="1427354" y="3902927"/>
            <a:ext cx="7895064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Bieten Sie Unterstützung für Kinderbetreuung an?</a:t>
            </a:r>
            <a:endParaRPr sz="3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8" name="Google Shape;158;p45"/>
          <p:cNvGraphicFramePr/>
          <p:nvPr/>
        </p:nvGraphicFramePr>
        <p:xfrm>
          <a:off x="9311640" y="5245099"/>
          <a:ext cx="13618984" cy="751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9" name="Google Shape;159;p45"/>
          <p:cNvSpPr txBox="1"/>
          <p:nvPr/>
        </p:nvSpPr>
        <p:spPr>
          <a:xfrm>
            <a:off x="9831656" y="3697684"/>
            <a:ext cx="13098968" cy="6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unterstützen Sie die Kinderbetreuung?</a:t>
            </a:r>
            <a:endParaRPr sz="3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6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Die Elternzeit bewegt sich nah an der gesetzlich vorgeschriebenen Dauer </a:t>
            </a:r>
            <a:endParaRPr/>
          </a:p>
        </p:txBody>
      </p:sp>
      <p:graphicFrame>
        <p:nvGraphicFramePr>
          <p:cNvPr id="165" name="Google Shape;165;p46"/>
          <p:cNvGraphicFramePr/>
          <p:nvPr/>
        </p:nvGraphicFramePr>
        <p:xfrm>
          <a:off x="4064000" y="2242219"/>
          <a:ext cx="162560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6" name="Google Shape;166;p46" descr="Man With Pram with solid fill"/>
          <p:cNvSpPr/>
          <p:nvPr/>
        </p:nvSpPr>
        <p:spPr>
          <a:xfrm>
            <a:off x="8807616" y="6753640"/>
            <a:ext cx="1632000" cy="163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167" name="Google Shape;167;p46" descr="Woman with baby with solid fill"/>
          <p:cNvSpPr/>
          <p:nvPr/>
        </p:nvSpPr>
        <p:spPr>
          <a:xfrm>
            <a:off x="17063834" y="8493472"/>
            <a:ext cx="1632000" cy="163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168" name="Google Shape;168;p46" descr="Man with kid with solid fill"/>
          <p:cNvSpPr/>
          <p:nvPr/>
        </p:nvSpPr>
        <p:spPr>
          <a:xfrm>
            <a:off x="10726121" y="4902768"/>
            <a:ext cx="1632000" cy="163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169" name="Google Shape;169;p46"/>
          <p:cNvSpPr/>
          <p:nvPr/>
        </p:nvSpPr>
        <p:spPr>
          <a:xfrm rot="933838">
            <a:off x="17917222" y="2897627"/>
            <a:ext cx="4390341" cy="4390341"/>
          </a:xfrm>
          <a:prstGeom prst="ellipse">
            <a:avLst/>
          </a:prstGeom>
          <a:solidFill>
            <a:srgbClr val="0080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0" name="Google Shape;170;p46"/>
          <p:cNvSpPr txBox="1"/>
          <p:nvPr/>
        </p:nvSpPr>
        <p:spPr>
          <a:xfrm rot="933838">
            <a:off x="18303566" y="4472182"/>
            <a:ext cx="3617657" cy="124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Bezahlte Wochen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Elternzeit</a:t>
            </a:r>
            <a:endParaRPr sz="3733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7"/>
          <p:cNvSpPr txBox="1">
            <a:spLocks noGrp="1"/>
          </p:cNvSpPr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 Narrow"/>
              <a:buNone/>
            </a:pPr>
            <a:r>
              <a:rPr lang="en-GB"/>
              <a:t>Was zeigen die Zahlen?</a:t>
            </a:r>
            <a:endParaRPr/>
          </a:p>
        </p:txBody>
      </p:sp>
      <p:sp>
        <p:nvSpPr>
          <p:cNvPr id="176" name="Google Shape;176;p47"/>
          <p:cNvSpPr txBox="1"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 Narrow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8"/>
          <p:cNvSpPr txBox="1">
            <a:spLocks noGrp="1"/>
          </p:cNvSpPr>
          <p:nvPr>
            <p:ph type="title"/>
          </p:nvPr>
        </p:nvSpPr>
        <p:spPr>
          <a:xfrm>
            <a:off x="1676400" y="1138997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dirty="0"/>
              <a:t>Mehr Frauen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Männer</a:t>
            </a:r>
            <a:r>
              <a:rPr lang="en-GB" dirty="0"/>
              <a:t> </a:t>
            </a:r>
            <a:r>
              <a:rPr lang="en-GB" dirty="0" err="1"/>
              <a:t>arbeiten</a:t>
            </a:r>
            <a:r>
              <a:rPr lang="en-GB" dirty="0"/>
              <a:t> in den </a:t>
            </a:r>
            <a:r>
              <a:rPr lang="en-GB" dirty="0" err="1"/>
              <a:t>Spitälern</a:t>
            </a:r>
            <a:r>
              <a:rPr lang="en-GB" dirty="0"/>
              <a:t> – je </a:t>
            </a:r>
            <a:r>
              <a:rPr lang="en-GB" dirty="0" err="1"/>
              <a:t>höher</a:t>
            </a:r>
            <a:r>
              <a:rPr lang="en-GB" dirty="0"/>
              <a:t> die </a:t>
            </a:r>
            <a:r>
              <a:rPr lang="en-GB" dirty="0" err="1"/>
              <a:t>Hierarchiestufe</a:t>
            </a:r>
            <a:r>
              <a:rPr lang="en-GB" dirty="0"/>
              <a:t>, </a:t>
            </a:r>
            <a:r>
              <a:rPr lang="en-GB" dirty="0" err="1"/>
              <a:t>desto</a:t>
            </a:r>
            <a:r>
              <a:rPr lang="en-GB" dirty="0"/>
              <a:t> </a:t>
            </a:r>
            <a:r>
              <a:rPr lang="en-GB" dirty="0" err="1"/>
              <a:t>tiefer</a:t>
            </a:r>
            <a:r>
              <a:rPr lang="en-GB" dirty="0"/>
              <a:t> der </a:t>
            </a:r>
            <a:r>
              <a:rPr lang="en-GB" dirty="0" err="1"/>
              <a:t>Frauenanteil</a:t>
            </a:r>
            <a:endParaRPr dirty="0"/>
          </a:p>
        </p:txBody>
      </p:sp>
      <p:cxnSp>
        <p:nvCxnSpPr>
          <p:cNvPr id="182" name="Google Shape;182;p48"/>
          <p:cNvCxnSpPr/>
          <p:nvPr/>
        </p:nvCxnSpPr>
        <p:spPr>
          <a:xfrm>
            <a:off x="1586430" y="7645737"/>
            <a:ext cx="21268165" cy="0"/>
          </a:xfrm>
          <a:prstGeom prst="straightConnector1">
            <a:avLst/>
          </a:prstGeom>
          <a:noFill/>
          <a:ln w="9525" cap="flat" cmpd="sng">
            <a:solidFill>
              <a:srgbClr val="00802F"/>
            </a:solidFill>
            <a:prstDash val="lgDash"/>
            <a:miter lim="8000"/>
            <a:headEnd type="none" w="sm" len="sm"/>
            <a:tailEnd type="none" w="sm" len="sm"/>
          </a:ln>
        </p:spPr>
      </p:cxnSp>
      <p:sp>
        <p:nvSpPr>
          <p:cNvPr id="183" name="Google Shape;183;p48"/>
          <p:cNvSpPr txBox="1"/>
          <p:nvPr/>
        </p:nvSpPr>
        <p:spPr>
          <a:xfrm>
            <a:off x="1425845" y="4648367"/>
            <a:ext cx="5021451" cy="54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33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Ärzteschaft</a:t>
            </a:r>
            <a:endParaRPr/>
          </a:p>
        </p:txBody>
      </p:sp>
      <p:sp>
        <p:nvSpPr>
          <p:cNvPr id="184" name="Google Shape;184;p48"/>
          <p:cNvSpPr txBox="1"/>
          <p:nvPr/>
        </p:nvSpPr>
        <p:spPr>
          <a:xfrm>
            <a:off x="1425845" y="8282663"/>
            <a:ext cx="5021451" cy="54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33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Pflege &amp; Therapien</a:t>
            </a:r>
            <a:endParaRPr/>
          </a:p>
        </p:txBody>
      </p:sp>
      <p:graphicFrame>
        <p:nvGraphicFramePr>
          <p:cNvPr id="185" name="Google Shape;185;p48"/>
          <p:cNvGraphicFramePr/>
          <p:nvPr/>
        </p:nvGraphicFramePr>
        <p:xfrm>
          <a:off x="5290855" y="4080631"/>
          <a:ext cx="15297288" cy="351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6" name="Google Shape;186;p48"/>
          <p:cNvGraphicFramePr/>
          <p:nvPr/>
        </p:nvGraphicFramePr>
        <p:xfrm>
          <a:off x="5290855" y="7807073"/>
          <a:ext cx="15297288" cy="351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9"/>
          <p:cNvSpPr txBox="1">
            <a:spLocks noGrp="1"/>
          </p:cNvSpPr>
          <p:nvPr>
            <p:ph type="title"/>
          </p:nvPr>
        </p:nvSpPr>
        <p:spPr>
          <a:xfrm>
            <a:off x="1676400" y="1272812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Ärzteschaft: Bei den Frauen gilt: je älter, desto tiefer das Pensum; bei den Männern ist die Tendenz weniger klar</a:t>
            </a:r>
            <a:endParaRPr/>
          </a:p>
        </p:txBody>
      </p:sp>
      <p:graphicFrame>
        <p:nvGraphicFramePr>
          <p:cNvPr id="192" name="Google Shape;192;p49"/>
          <p:cNvGraphicFramePr/>
          <p:nvPr/>
        </p:nvGraphicFramePr>
        <p:xfrm>
          <a:off x="4064000" y="4192856"/>
          <a:ext cx="16256000" cy="859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0"/>
          <p:cNvSpPr txBox="1">
            <a:spLocks noGrp="1"/>
          </p:cNvSpPr>
          <p:nvPr>
            <p:ph type="title"/>
          </p:nvPr>
        </p:nvSpPr>
        <p:spPr>
          <a:xfrm>
            <a:off x="1676400" y="1317413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dirty="0" err="1"/>
              <a:t>Ärzteschaft</a:t>
            </a:r>
            <a:r>
              <a:rPr lang="en-GB" dirty="0"/>
              <a:t>: </a:t>
            </a:r>
            <a:r>
              <a:rPr lang="en-GB" dirty="0" err="1"/>
              <a:t>Männer</a:t>
            </a:r>
            <a:r>
              <a:rPr lang="en-GB" dirty="0"/>
              <a:t> und Frauen </a:t>
            </a:r>
            <a:r>
              <a:rPr lang="en-GB" dirty="0" err="1"/>
              <a:t>arbeiten</a:t>
            </a:r>
            <a:r>
              <a:rPr lang="en-GB" dirty="0"/>
              <a:t> </a:t>
            </a:r>
            <a:r>
              <a:rPr lang="en-GB" dirty="0" err="1"/>
              <a:t>im</a:t>
            </a:r>
            <a:r>
              <a:rPr lang="en-GB" dirty="0"/>
              <a:t> Nicht-Kader </a:t>
            </a:r>
            <a:r>
              <a:rPr lang="en-GB" dirty="0" err="1"/>
              <a:t>deutlich</a:t>
            </a:r>
            <a:r>
              <a:rPr lang="en-GB" dirty="0"/>
              <a:t> </a:t>
            </a:r>
            <a:r>
              <a:rPr lang="en-GB" dirty="0" err="1"/>
              <a:t>häufiger</a:t>
            </a:r>
            <a:r>
              <a:rPr lang="en-GB" dirty="0"/>
              <a:t> </a:t>
            </a:r>
            <a:r>
              <a:rPr lang="en-GB" dirty="0" err="1"/>
              <a:t>Vollzeit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im</a:t>
            </a:r>
            <a:r>
              <a:rPr lang="en-GB" dirty="0"/>
              <a:t> Kader</a:t>
            </a:r>
            <a:endParaRPr dirty="0"/>
          </a:p>
        </p:txBody>
      </p:sp>
      <p:graphicFrame>
        <p:nvGraphicFramePr>
          <p:cNvPr id="198" name="Google Shape;198;p50"/>
          <p:cNvGraphicFramePr/>
          <p:nvPr/>
        </p:nvGraphicFramePr>
        <p:xfrm>
          <a:off x="5391321" y="4091198"/>
          <a:ext cx="12762864" cy="866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99" name="Google Shape;199;p50"/>
          <p:cNvCxnSpPr/>
          <p:nvPr/>
        </p:nvCxnSpPr>
        <p:spPr>
          <a:xfrm>
            <a:off x="8470132" y="7092176"/>
            <a:ext cx="1878200" cy="2364058"/>
          </a:xfrm>
          <a:prstGeom prst="straightConnector1">
            <a:avLst/>
          </a:prstGeom>
          <a:noFill/>
          <a:ln w="508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0" name="Google Shape;200;p50"/>
          <p:cNvCxnSpPr/>
          <p:nvPr/>
        </p:nvCxnSpPr>
        <p:spPr>
          <a:xfrm>
            <a:off x="14269841" y="6244678"/>
            <a:ext cx="1765613" cy="1338151"/>
          </a:xfrm>
          <a:prstGeom prst="straightConnector1">
            <a:avLst/>
          </a:prstGeom>
          <a:noFill/>
          <a:ln w="508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1"/>
          <p:cNvSpPr txBox="1">
            <a:spLocks noGrp="1"/>
          </p:cNvSpPr>
          <p:nvPr>
            <p:ph type="title"/>
          </p:nvPr>
        </p:nvSpPr>
        <p:spPr>
          <a:xfrm>
            <a:off x="1676400" y="1027487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sz="6600"/>
              <a:t>Ärzteschaft: Stärkerer Fokus auf Vollzeit bei den Beförderungen als bei den Kaderrekrutierungen – und auf 31- bis 40-Jährige</a:t>
            </a:r>
            <a:endParaRPr/>
          </a:p>
        </p:txBody>
      </p:sp>
      <p:graphicFrame>
        <p:nvGraphicFramePr>
          <p:cNvPr id="206" name="Google Shape;206;p51"/>
          <p:cNvGraphicFramePr/>
          <p:nvPr/>
        </p:nvGraphicFramePr>
        <p:xfrm>
          <a:off x="545001" y="4091198"/>
          <a:ext cx="10800000" cy="866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7" name="Google Shape;207;p51"/>
          <p:cNvGraphicFramePr/>
          <p:nvPr/>
        </p:nvGraphicFramePr>
        <p:xfrm>
          <a:off x="12822702" y="4091198"/>
          <a:ext cx="10800000" cy="866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2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dirty="0" err="1"/>
              <a:t>Pflege</a:t>
            </a:r>
            <a:r>
              <a:rPr lang="en-GB" dirty="0"/>
              <a:t> &amp; </a:t>
            </a:r>
            <a:r>
              <a:rPr lang="en-GB" dirty="0" err="1"/>
              <a:t>Therapien</a:t>
            </a:r>
            <a:r>
              <a:rPr lang="en-GB" dirty="0"/>
              <a:t>: </a:t>
            </a:r>
            <a:r>
              <a:rPr lang="en-GB" dirty="0" err="1"/>
              <a:t>Zwischen</a:t>
            </a:r>
            <a:r>
              <a:rPr lang="en-GB" dirty="0"/>
              <a:t> 31 und 60 </a:t>
            </a:r>
            <a:r>
              <a:rPr lang="en-GB" dirty="0" err="1"/>
              <a:t>arbeiten</a:t>
            </a:r>
            <a:r>
              <a:rPr lang="en-GB" dirty="0"/>
              <a:t> Frauen in </a:t>
            </a:r>
            <a:r>
              <a:rPr lang="en-GB" dirty="0" err="1"/>
              <a:t>deutlich</a:t>
            </a:r>
            <a:r>
              <a:rPr lang="en-GB" dirty="0"/>
              <a:t> </a:t>
            </a:r>
            <a:r>
              <a:rPr lang="en-GB" dirty="0" err="1"/>
              <a:t>tieferen</a:t>
            </a:r>
            <a:r>
              <a:rPr lang="en-GB" dirty="0"/>
              <a:t> </a:t>
            </a:r>
            <a:r>
              <a:rPr lang="en-GB" dirty="0" err="1"/>
              <a:t>Pensen</a:t>
            </a:r>
            <a:r>
              <a:rPr lang="en-GB" dirty="0"/>
              <a:t>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Männer</a:t>
            </a:r>
            <a:endParaRPr dirty="0"/>
          </a:p>
        </p:txBody>
      </p:sp>
      <p:graphicFrame>
        <p:nvGraphicFramePr>
          <p:cNvPr id="213" name="Google Shape;213;p52"/>
          <p:cNvGraphicFramePr/>
          <p:nvPr/>
        </p:nvGraphicFramePr>
        <p:xfrm>
          <a:off x="4064000" y="4192856"/>
          <a:ext cx="16256000" cy="8596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3"/>
          <p:cNvSpPr txBox="1">
            <a:spLocks noGrp="1"/>
          </p:cNvSpPr>
          <p:nvPr>
            <p:ph type="title"/>
          </p:nvPr>
        </p:nvSpPr>
        <p:spPr>
          <a:xfrm>
            <a:off x="1676400" y="1451232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sz="6600"/>
              <a:t>Pflege &amp; Therapien: Im Gegensatz zur Ärzteschaft, sind Vollzeit- oder vollzeitnahe Pensen im Kader häufiger als im Nicht-Kader – insbesondere bei den Männern </a:t>
            </a:r>
            <a:endParaRPr/>
          </a:p>
        </p:txBody>
      </p:sp>
      <p:graphicFrame>
        <p:nvGraphicFramePr>
          <p:cNvPr id="219" name="Google Shape;219;p53"/>
          <p:cNvGraphicFramePr/>
          <p:nvPr/>
        </p:nvGraphicFramePr>
        <p:xfrm>
          <a:off x="5391321" y="4225012"/>
          <a:ext cx="12918981" cy="866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20" name="Google Shape;220;p53"/>
          <p:cNvCxnSpPr/>
          <p:nvPr/>
        </p:nvCxnSpPr>
        <p:spPr>
          <a:xfrm rot="10800000" flipH="1">
            <a:off x="8564137" y="9054789"/>
            <a:ext cx="1739590" cy="423747"/>
          </a:xfrm>
          <a:prstGeom prst="straightConnector1">
            <a:avLst/>
          </a:prstGeom>
          <a:noFill/>
          <a:ln w="508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1" name="Google Shape;221;p53"/>
          <p:cNvCxnSpPr/>
          <p:nvPr/>
        </p:nvCxnSpPr>
        <p:spPr>
          <a:xfrm rot="10800000" flipH="1">
            <a:off x="14381357" y="7025267"/>
            <a:ext cx="1810214" cy="843776"/>
          </a:xfrm>
          <a:prstGeom prst="straightConnector1">
            <a:avLst/>
          </a:prstGeom>
          <a:noFill/>
          <a:ln w="508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4"/>
          <p:cNvSpPr txBox="1">
            <a:spLocks noGrp="1"/>
          </p:cNvSpPr>
          <p:nvPr>
            <p:ph type="title"/>
          </p:nvPr>
        </p:nvSpPr>
        <p:spPr>
          <a:xfrm>
            <a:off x="794084" y="1138997"/>
            <a:ext cx="21913516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30303"/>
              <a:buNone/>
            </a:pPr>
            <a:r>
              <a:rPr lang="en-GB" sz="6600"/>
              <a:t>Pflege &amp; Therapien: Tendenz zu höheren Pensen zeigt sich auch in Beförderungen und insbesondere Kaderrekrutierungen – aber die Verteilung auf die Altersgruppen ist ausgeglichener</a:t>
            </a:r>
            <a:endParaRPr/>
          </a:p>
        </p:txBody>
      </p:sp>
      <p:graphicFrame>
        <p:nvGraphicFramePr>
          <p:cNvPr id="227" name="Google Shape;227;p54"/>
          <p:cNvGraphicFramePr/>
          <p:nvPr/>
        </p:nvGraphicFramePr>
        <p:xfrm>
          <a:off x="-71014" y="4091198"/>
          <a:ext cx="12896679" cy="866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8" name="Google Shape;228;p54"/>
          <p:cNvGraphicFramePr/>
          <p:nvPr/>
        </p:nvGraphicFramePr>
        <p:xfrm>
          <a:off x="13472403" y="4091198"/>
          <a:ext cx="10800000" cy="866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5"/>
          <p:cNvSpPr txBox="1">
            <a:spLocks noGrp="1"/>
          </p:cNvSpPr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 Narrow"/>
              <a:buNone/>
            </a:pPr>
            <a:r>
              <a:rPr lang="en-GB"/>
              <a:t>Was sagen die Pflegemitarbeitenden?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6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Datenbasis: Puls der Pflege 2025</a:t>
            </a:r>
            <a:endParaRPr/>
          </a:p>
        </p:txBody>
      </p:sp>
      <p:grpSp>
        <p:nvGrpSpPr>
          <p:cNvPr id="239" name="Google Shape;239;p56"/>
          <p:cNvGrpSpPr/>
          <p:nvPr/>
        </p:nvGrpSpPr>
        <p:grpSpPr>
          <a:xfrm>
            <a:off x="2673243" y="3685478"/>
            <a:ext cx="9164072" cy="8023302"/>
            <a:chOff x="4663440" y="1143000"/>
            <a:chExt cx="4069080" cy="3246120"/>
          </a:xfrm>
        </p:grpSpPr>
        <p:sp>
          <p:nvSpPr>
            <p:cNvPr id="240" name="Google Shape;240;p56"/>
            <p:cNvSpPr/>
            <p:nvPr/>
          </p:nvSpPr>
          <p:spPr>
            <a:xfrm>
              <a:off x="4663440" y="1143000"/>
              <a:ext cx="4069080" cy="3246120"/>
            </a:xfrm>
            <a:prstGeom prst="roundRect">
              <a:avLst>
                <a:gd name="adj" fmla="val 8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6"/>
            <p:cNvSpPr txBox="1"/>
            <p:nvPr/>
          </p:nvSpPr>
          <p:spPr>
            <a:xfrm>
              <a:off x="4846320" y="1965960"/>
              <a:ext cx="3703320" cy="14071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3429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Char char="•"/>
              </a:pPr>
              <a:r>
                <a:rPr lang="en-GB" sz="36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2'344 Pflegefachpersonen</a:t>
              </a:r>
              <a:r>
                <a:rPr lang="en-GB" sz="3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aus der ganzen Schweiz</a:t>
              </a:r>
              <a:endParaRPr/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Char char="•"/>
              </a:pPr>
              <a:r>
                <a:rPr lang="en-GB" sz="3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Erhebung 2025, Auswertung Q1 2026</a:t>
              </a:r>
              <a:endParaRPr/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Char char="•"/>
              </a:pPr>
              <a:r>
                <a:rPr lang="en-GB" sz="3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Fragen zu Belastung, Bindung, Wechselbereitschaft, Erwartungen</a:t>
              </a:r>
              <a:endPara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42" name="Google Shape;242;p56"/>
          <p:cNvGraphicFramePr/>
          <p:nvPr/>
        </p:nvGraphicFramePr>
        <p:xfrm>
          <a:off x="12546687" y="3719982"/>
          <a:ext cx="10755196" cy="7525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7"/>
          <p:cNvSpPr txBox="1">
            <a:spLocks noGrp="1"/>
          </p:cNvSpPr>
          <p:nvPr>
            <p:ph type="title"/>
          </p:nvPr>
        </p:nvSpPr>
        <p:spPr>
          <a:xfrm>
            <a:off x="1676400" y="1339717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Pflegemitarbeitende erleben Überlastung / Stress und wünschen sich bessere Vereinbarkeit</a:t>
            </a:r>
            <a:endParaRPr/>
          </a:p>
        </p:txBody>
      </p:sp>
      <p:sp>
        <p:nvSpPr>
          <p:cNvPr id="248" name="Google Shape;248;p57"/>
          <p:cNvSpPr/>
          <p:nvPr/>
        </p:nvSpPr>
        <p:spPr>
          <a:xfrm>
            <a:off x="1097280" y="4177363"/>
            <a:ext cx="7193280" cy="78028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7"/>
          <p:cNvSpPr/>
          <p:nvPr/>
        </p:nvSpPr>
        <p:spPr>
          <a:xfrm>
            <a:off x="1097280" y="4177363"/>
            <a:ext cx="7193280" cy="1219200"/>
          </a:xfrm>
          <a:prstGeom prst="roundRect">
            <a:avLst>
              <a:gd name="adj" fmla="val 8000"/>
            </a:avLst>
          </a:prstGeom>
          <a:solidFill>
            <a:srgbClr val="EB69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Belastungsfaktoren</a:t>
            </a:r>
            <a:endParaRPr sz="3733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57"/>
          <p:cNvSpPr txBox="1"/>
          <p:nvPr/>
        </p:nvSpPr>
        <p:spPr>
          <a:xfrm>
            <a:off x="1463040" y="588424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EB6969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51" name="Google Shape;251;p57"/>
          <p:cNvSpPr txBox="1"/>
          <p:nvPr/>
        </p:nvSpPr>
        <p:spPr>
          <a:xfrm>
            <a:off x="2438400" y="6006163"/>
            <a:ext cx="5608320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Überlastung durch Personalmangel und Stress</a:t>
            </a:r>
            <a:endParaRPr/>
          </a:p>
        </p:txBody>
      </p:sp>
      <p:sp>
        <p:nvSpPr>
          <p:cNvPr id="252" name="Google Shape;252;p57"/>
          <p:cNvSpPr txBox="1"/>
          <p:nvPr/>
        </p:nvSpPr>
        <p:spPr>
          <a:xfrm>
            <a:off x="1463040" y="783496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EB696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53" name="Google Shape;253;p57"/>
          <p:cNvSpPr txBox="1"/>
          <p:nvPr/>
        </p:nvSpPr>
        <p:spPr>
          <a:xfrm>
            <a:off x="2438400" y="7956885"/>
            <a:ext cx="56083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Unterbezahlung</a:t>
            </a:r>
            <a:endParaRPr/>
          </a:p>
        </p:txBody>
      </p:sp>
      <p:sp>
        <p:nvSpPr>
          <p:cNvPr id="254" name="Google Shape;254;p57"/>
          <p:cNvSpPr txBox="1"/>
          <p:nvPr/>
        </p:nvSpPr>
        <p:spPr>
          <a:xfrm>
            <a:off x="1463040" y="978568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EB6969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55" name="Google Shape;255;p57"/>
          <p:cNvSpPr txBox="1"/>
          <p:nvPr/>
        </p:nvSpPr>
        <p:spPr>
          <a:xfrm>
            <a:off x="2438400" y="9907604"/>
            <a:ext cx="56083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Fehlende Wertschätzung</a:t>
            </a:r>
            <a:endParaRPr/>
          </a:p>
        </p:txBody>
      </p:sp>
      <p:sp>
        <p:nvSpPr>
          <p:cNvPr id="256" name="Google Shape;256;p57"/>
          <p:cNvSpPr/>
          <p:nvPr/>
        </p:nvSpPr>
        <p:spPr>
          <a:xfrm>
            <a:off x="8669157" y="4177363"/>
            <a:ext cx="7193280" cy="78028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7"/>
          <p:cNvSpPr/>
          <p:nvPr/>
        </p:nvSpPr>
        <p:spPr>
          <a:xfrm>
            <a:off x="8669157" y="4177363"/>
            <a:ext cx="7193280" cy="1219200"/>
          </a:xfrm>
          <a:prstGeom prst="roundRect">
            <a:avLst>
              <a:gd name="adj" fmla="val 8000"/>
            </a:avLst>
          </a:prstGeom>
          <a:solidFill>
            <a:srgbClr val="73A5A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Wünsche an eine Stelle</a:t>
            </a:r>
            <a:endParaRPr sz="3733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7"/>
          <p:cNvSpPr txBox="1"/>
          <p:nvPr/>
        </p:nvSpPr>
        <p:spPr>
          <a:xfrm>
            <a:off x="9034917" y="588424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73A5A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59" name="Google Shape;259;p57"/>
          <p:cNvSpPr txBox="1"/>
          <p:nvPr/>
        </p:nvSpPr>
        <p:spPr>
          <a:xfrm>
            <a:off x="10010277" y="6006163"/>
            <a:ext cx="5608320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Vereinbarkeit von Beruf und Privatleben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57"/>
          <p:cNvSpPr txBox="1"/>
          <p:nvPr/>
        </p:nvSpPr>
        <p:spPr>
          <a:xfrm>
            <a:off x="9034917" y="783496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73A5A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61" name="Google Shape;261;p57"/>
          <p:cNvSpPr txBox="1"/>
          <p:nvPr/>
        </p:nvSpPr>
        <p:spPr>
          <a:xfrm>
            <a:off x="10010277" y="7956885"/>
            <a:ext cx="56083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Angemessener Lohn</a:t>
            </a:r>
            <a:endParaRPr/>
          </a:p>
        </p:txBody>
      </p:sp>
      <p:sp>
        <p:nvSpPr>
          <p:cNvPr id="262" name="Google Shape;262;p57"/>
          <p:cNvSpPr txBox="1"/>
          <p:nvPr/>
        </p:nvSpPr>
        <p:spPr>
          <a:xfrm>
            <a:off x="9034917" y="978568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73A5A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63" name="Google Shape;263;p57"/>
          <p:cNvSpPr txBox="1"/>
          <p:nvPr/>
        </p:nvSpPr>
        <p:spPr>
          <a:xfrm>
            <a:off x="10010277" y="9907603"/>
            <a:ext cx="5608320" cy="11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Wertschätzung durch Team und Vorgesetzte</a:t>
            </a:r>
            <a:endParaRPr/>
          </a:p>
        </p:txBody>
      </p:sp>
      <p:sp>
        <p:nvSpPr>
          <p:cNvPr id="264" name="Google Shape;264;p57"/>
          <p:cNvSpPr/>
          <p:nvPr/>
        </p:nvSpPr>
        <p:spPr>
          <a:xfrm>
            <a:off x="16241034" y="4177363"/>
            <a:ext cx="7193280" cy="78028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7"/>
          <p:cNvSpPr/>
          <p:nvPr/>
        </p:nvSpPr>
        <p:spPr>
          <a:xfrm>
            <a:off x="16241034" y="4177363"/>
            <a:ext cx="7193280" cy="1219200"/>
          </a:xfrm>
          <a:prstGeom prst="roundRect">
            <a:avLst>
              <a:gd name="adj" fmla="val 8000"/>
            </a:avLst>
          </a:prstGeom>
          <a:solidFill>
            <a:srgbClr val="0080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Bindungsfaktoren</a:t>
            </a:r>
            <a:endParaRPr sz="3733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7"/>
          <p:cNvSpPr txBox="1"/>
          <p:nvPr/>
        </p:nvSpPr>
        <p:spPr>
          <a:xfrm>
            <a:off x="16606794" y="588424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00802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67" name="Google Shape;267;p57"/>
          <p:cNvSpPr txBox="1"/>
          <p:nvPr/>
        </p:nvSpPr>
        <p:spPr>
          <a:xfrm>
            <a:off x="17582154" y="6006164"/>
            <a:ext cx="56083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 und Zusammenarbeit</a:t>
            </a:r>
            <a:endParaRPr/>
          </a:p>
        </p:txBody>
      </p:sp>
      <p:sp>
        <p:nvSpPr>
          <p:cNvPr id="268" name="Google Shape;268;p57"/>
          <p:cNvSpPr txBox="1"/>
          <p:nvPr/>
        </p:nvSpPr>
        <p:spPr>
          <a:xfrm>
            <a:off x="16606794" y="783496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00802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69" name="Google Shape;269;p57"/>
          <p:cNvSpPr txBox="1"/>
          <p:nvPr/>
        </p:nvSpPr>
        <p:spPr>
          <a:xfrm>
            <a:off x="17582154" y="7956884"/>
            <a:ext cx="56083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Direkter Patient:innenkontakt</a:t>
            </a:r>
            <a:endParaRPr/>
          </a:p>
        </p:txBody>
      </p:sp>
      <p:sp>
        <p:nvSpPr>
          <p:cNvPr id="270" name="Google Shape;270;p57"/>
          <p:cNvSpPr txBox="1"/>
          <p:nvPr/>
        </p:nvSpPr>
        <p:spPr>
          <a:xfrm>
            <a:off x="16606794" y="9785683"/>
            <a:ext cx="975360" cy="96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33" b="1" i="0" u="none" strike="noStrike" cap="none">
                <a:solidFill>
                  <a:srgbClr val="00802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71" name="Google Shape;271;p57"/>
          <p:cNvSpPr txBox="1"/>
          <p:nvPr/>
        </p:nvSpPr>
        <p:spPr>
          <a:xfrm>
            <a:off x="17582154" y="9907604"/>
            <a:ext cx="56083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Sinnhaftigkeit der Tätigkeit</a:t>
            </a:r>
            <a:endParaRPr/>
          </a:p>
        </p:txBody>
      </p:sp>
      <p:sp>
        <p:nvSpPr>
          <p:cNvPr id="272" name="Google Shape;272;p57"/>
          <p:cNvSpPr txBox="1"/>
          <p:nvPr/>
        </p:nvSpPr>
        <p:spPr>
          <a:xfrm>
            <a:off x="1217595" y="12272208"/>
            <a:ext cx="22189440" cy="558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73150" rIns="121900" bIns="73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67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Akutspital, Top 3 je Kategorie (Mehrfachnennungen).</a:t>
            </a:r>
            <a:endParaRPr sz="2933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57"/>
          <p:cNvSpPr/>
          <p:nvPr/>
        </p:nvSpPr>
        <p:spPr>
          <a:xfrm>
            <a:off x="1463040" y="5702968"/>
            <a:ext cx="14155557" cy="1660358"/>
          </a:xfrm>
          <a:prstGeom prst="rect">
            <a:avLst/>
          </a:prstGeom>
          <a:noFill/>
          <a:ln w="508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Pensum von 80-89% als Wunsch</a:t>
            </a:r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</a:pP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Rund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ein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Viertel der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Befragten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gibt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an, mit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ihrem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aktuellen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Pensum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zufrieden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zu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sein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</a:pP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Unter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denjenigen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mit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Anpassungswunsch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zeigt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sich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eine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klare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Präferenz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für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Beschäftigungsgrade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zwischen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80 und 89 %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</a:pP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Mit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deutlichem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Abstand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folgen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Pensumswünsche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im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Bereich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von 70 bis 79 %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oder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weniger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</a:pP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Vollzeitpensen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werden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vergleichsweise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selten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genannt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1800"/>
              <a:buChar char="•"/>
            </a:pP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Mitarbeitende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haben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eine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klare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Präferenz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für flexible und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planbare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Arbeitszeitmodelle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gleichzeitig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ist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das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Akutspital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durch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kontinuierliche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Versorgungsanforderungen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geprägt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4000" dirty="0">
                <a:latin typeface="Arial"/>
                <a:ea typeface="Arial"/>
                <a:cs typeface="Arial"/>
                <a:sym typeface="Arial"/>
              </a:rPr>
            </a:b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🡪 </a:t>
            </a:r>
            <a:r>
              <a:rPr lang="en-GB" sz="4000" dirty="0" err="1">
                <a:latin typeface="Arial"/>
                <a:ea typeface="Arial"/>
                <a:cs typeface="Arial"/>
                <a:sym typeface="Arial"/>
              </a:rPr>
              <a:t>Spannungsfeld</a:t>
            </a:r>
            <a:r>
              <a:rPr lang="en-GB" sz="4000" dirty="0">
                <a:latin typeface="Arial"/>
                <a:ea typeface="Arial"/>
                <a:cs typeface="Arial"/>
                <a:sym typeface="Arial"/>
              </a:rPr>
              <a:t>!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9"/>
          <p:cNvSpPr txBox="1">
            <a:spLocks noGrp="1"/>
          </p:cNvSpPr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 Narrow"/>
              <a:buNone/>
            </a:pPr>
            <a:r>
              <a:rPr lang="en-GB"/>
              <a:t>Was können Spitäler tun?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0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Empfehlungen</a:t>
            </a:r>
            <a:endParaRPr/>
          </a:p>
        </p:txBody>
      </p:sp>
      <p:sp>
        <p:nvSpPr>
          <p:cNvPr id="290" name="Google Shape;290;p60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b="1"/>
              <a:t>Flexibilität systematisieren</a:t>
            </a:r>
            <a:br>
              <a:rPr lang="en-GB"/>
            </a:br>
            <a:r>
              <a:rPr lang="en-GB"/>
              <a:t>Flexible Arbeitsmodelle und Teilzeit möglichst für alle Bereiche anbieten.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b="1"/>
              <a:t>Karriere &amp; Teilzeit verbinden</a:t>
            </a:r>
            <a:br>
              <a:rPr lang="en-GB"/>
            </a:br>
            <a:r>
              <a:rPr lang="en-GB"/>
              <a:t>Karrierewege und Beförderungsprozesse so gestalten, dass Teilzeit kein Hindernis ist.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b="1"/>
              <a:t>Elternschaft stärker unterstützen</a:t>
            </a:r>
            <a:br>
              <a:rPr lang="en-GB"/>
            </a:br>
            <a:r>
              <a:rPr lang="en-GB"/>
              <a:t>Vaterschaftsurlaub über das gesetzliche Minimum, Unterstützungsangebote für Eltern, geteilte Elternzeit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GB" b="1"/>
              <a:t>Frauen gezielt entwickeln</a:t>
            </a:r>
            <a:br>
              <a:rPr lang="en-GB"/>
            </a:br>
            <a:r>
              <a:rPr lang="en-GB"/>
              <a:t>Weibliche Talente fördern, sichtbar machen und auf Führung vorbereiten.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61"/>
          <p:cNvSpPr txBox="1">
            <a:spLocks noGrp="1"/>
          </p:cNvSpPr>
          <p:nvPr>
            <p:ph type="title"/>
          </p:nvPr>
        </p:nvSpPr>
        <p:spPr>
          <a:xfrm>
            <a:off x="1676400" y="738722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sz="6600"/>
              <a:t>Beispiele: Karriereentwicklung für Assistenzärztinnen und Pflege </a:t>
            </a:r>
            <a:endParaRPr/>
          </a:p>
        </p:txBody>
      </p:sp>
      <p:sp>
        <p:nvSpPr>
          <p:cNvPr id="296" name="Google Shape;296;p61"/>
          <p:cNvSpPr/>
          <p:nvPr/>
        </p:nvSpPr>
        <p:spPr>
          <a:xfrm>
            <a:off x="12192002" y="2924399"/>
            <a:ext cx="11151216" cy="7899014"/>
          </a:xfrm>
          <a:prstGeom prst="rect">
            <a:avLst/>
          </a:prstGeom>
          <a:solidFill>
            <a:srgbClr val="105C2D"/>
          </a:solidFill>
          <a:ln w="12700" cap="flat" cmpd="sng">
            <a:solidFill>
              <a:srgbClr val="105C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" name="Google Shape;297;p61"/>
          <p:cNvSpPr txBox="1"/>
          <p:nvPr/>
        </p:nvSpPr>
        <p:spPr>
          <a:xfrm>
            <a:off x="13954854" y="3023011"/>
            <a:ext cx="9388196" cy="8401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4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Elevate Nursing – </a:t>
            </a:r>
            <a:r>
              <a:rPr lang="en-GB" sz="3734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Nutzen</a:t>
            </a:r>
            <a:r>
              <a:rPr lang="en-GB" sz="3734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für </a:t>
            </a:r>
            <a:r>
              <a:rPr lang="en-GB" sz="3734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Institutionen</a:t>
            </a:r>
            <a:endParaRPr sz="32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3066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Bessere</a:t>
            </a:r>
            <a:r>
              <a:rPr lang="en-GB" sz="3066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3066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Entscheide</a:t>
            </a:r>
            <a:br>
              <a:rPr lang="en-GB" sz="3066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Reflektierteres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Handeln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im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Pflegealltag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-</a:t>
            </a:r>
            <a:b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weniger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Reibung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,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klarere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Prioritäten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3066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Höhere</a:t>
            </a:r>
            <a:r>
              <a:rPr lang="en-GB" sz="3066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3066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Effizienz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Bewussterer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Umfang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mit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Ressourcen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,</a:t>
            </a:r>
            <a:b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verbesserte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interprofessionelle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Zusammenarbeit.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3066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Mehr Ownership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Mitarbeitende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, die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Verantwortung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übernehmen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und</a:t>
            </a:r>
            <a:b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proaktiv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gestalten.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3066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Talent Retention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Förderung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und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Bindung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von High Potentials</a:t>
            </a:r>
            <a:b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durch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sichtbare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0" i="0" u="none" strike="noStrike" cap="none" dirty="0" err="1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Entwicklungsperspektive</a:t>
            </a:r>
            <a:r>
              <a:rPr lang="en-GB" sz="2400" b="0" i="0" u="none" strike="noStrike" cap="none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2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8" name="Google Shape;298;p61"/>
          <p:cNvSpPr/>
          <p:nvPr/>
        </p:nvSpPr>
        <p:spPr>
          <a:xfrm>
            <a:off x="12433348" y="4063786"/>
            <a:ext cx="42062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1" i="0" u="none" strike="noStrike" cap="none">
                <a:solidFill>
                  <a:srgbClr val="00802F"/>
                </a:solidFill>
                <a:latin typeface="Gill Sans"/>
                <a:ea typeface="Gill Sans"/>
                <a:cs typeface="Gill Sans"/>
                <a:sym typeface="Gill Sans"/>
              </a:rPr>
              <a:t>01</a:t>
            </a:r>
            <a:endParaRPr sz="5600" b="0" i="0" u="none" strike="noStrike" cap="none">
              <a:solidFill>
                <a:srgbClr val="00802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9" name="Google Shape;299;p61"/>
          <p:cNvCxnSpPr/>
          <p:nvPr/>
        </p:nvCxnSpPr>
        <p:spPr>
          <a:xfrm>
            <a:off x="12433348" y="5082132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00802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0" name="Google Shape;300;p61"/>
          <p:cNvSpPr/>
          <p:nvPr/>
        </p:nvSpPr>
        <p:spPr>
          <a:xfrm>
            <a:off x="12433348" y="5750824"/>
            <a:ext cx="42062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1" i="0" u="none" strike="noStrike" cap="none">
                <a:solidFill>
                  <a:srgbClr val="00802F"/>
                </a:solidFill>
                <a:latin typeface="Gill Sans"/>
                <a:ea typeface="Gill Sans"/>
                <a:cs typeface="Gill Sans"/>
                <a:sym typeface="Gill Sans"/>
              </a:rPr>
              <a:t>02</a:t>
            </a:r>
            <a:endParaRPr sz="5600" b="0" i="0" u="none" strike="noStrike" cap="none">
              <a:solidFill>
                <a:srgbClr val="00802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1" name="Google Shape;301;p61"/>
          <p:cNvCxnSpPr/>
          <p:nvPr/>
        </p:nvCxnSpPr>
        <p:spPr>
          <a:xfrm>
            <a:off x="12433348" y="6769170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00802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2" name="Google Shape;302;p61"/>
          <p:cNvSpPr/>
          <p:nvPr/>
        </p:nvSpPr>
        <p:spPr>
          <a:xfrm>
            <a:off x="12433348" y="7504550"/>
            <a:ext cx="42062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1" i="0" u="none" strike="noStrike" cap="none">
                <a:solidFill>
                  <a:srgbClr val="00802F"/>
                </a:solidFill>
                <a:latin typeface="Gill Sans"/>
                <a:ea typeface="Gill Sans"/>
                <a:cs typeface="Gill Sans"/>
                <a:sym typeface="Gill Sans"/>
              </a:rPr>
              <a:t>03</a:t>
            </a:r>
            <a:endParaRPr sz="5600" b="0" i="0" u="none" strike="noStrike" cap="none">
              <a:solidFill>
                <a:srgbClr val="00802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3" name="Google Shape;303;p61"/>
          <p:cNvCxnSpPr/>
          <p:nvPr/>
        </p:nvCxnSpPr>
        <p:spPr>
          <a:xfrm>
            <a:off x="12433348" y="8522896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00802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4" name="Google Shape;304;p61"/>
          <p:cNvSpPr/>
          <p:nvPr/>
        </p:nvSpPr>
        <p:spPr>
          <a:xfrm>
            <a:off x="12433348" y="9187492"/>
            <a:ext cx="42062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1" i="0" u="none" strike="noStrike" cap="none">
                <a:solidFill>
                  <a:srgbClr val="00802F"/>
                </a:solidFill>
                <a:latin typeface="Gill Sans"/>
                <a:ea typeface="Gill Sans"/>
                <a:cs typeface="Gill Sans"/>
                <a:sym typeface="Gill Sans"/>
              </a:rPr>
              <a:t>04</a:t>
            </a:r>
            <a:endParaRPr sz="5600" b="0" i="0" u="none" strike="noStrike" cap="none">
              <a:solidFill>
                <a:srgbClr val="00802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5" name="Google Shape;305;p61"/>
          <p:cNvCxnSpPr/>
          <p:nvPr/>
        </p:nvCxnSpPr>
        <p:spPr>
          <a:xfrm>
            <a:off x="12433348" y="10205838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00802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06" name="Google Shape;306;p61"/>
          <p:cNvPicPr preferRelativeResize="0"/>
          <p:nvPr/>
        </p:nvPicPr>
        <p:blipFill rotWithShape="1">
          <a:blip r:embed="rId3">
            <a:alphaModFix/>
          </a:blip>
          <a:srcRect t="9046"/>
          <a:stretch/>
        </p:blipFill>
        <p:spPr>
          <a:xfrm>
            <a:off x="21541705" y="10942807"/>
            <a:ext cx="2331790" cy="2120856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61"/>
          <p:cNvSpPr/>
          <p:nvPr/>
        </p:nvSpPr>
        <p:spPr>
          <a:xfrm>
            <a:off x="574971" y="2914183"/>
            <a:ext cx="11151219" cy="7901016"/>
          </a:xfrm>
          <a:prstGeom prst="rect">
            <a:avLst/>
          </a:prstGeom>
          <a:solidFill>
            <a:srgbClr val="73A5AF"/>
          </a:solidFill>
          <a:ln w="25400" cap="flat" cmpd="sng">
            <a:solidFill>
              <a:srgbClr val="73A5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61"/>
          <p:cNvSpPr txBox="1"/>
          <p:nvPr/>
        </p:nvSpPr>
        <p:spPr>
          <a:xfrm>
            <a:off x="2834950" y="3062088"/>
            <a:ext cx="8891240" cy="751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33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AIMING HIGHER – Nutzen für Spitäler</a:t>
            </a:r>
            <a:endParaRPr sz="32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r>
              <a:rPr lang="en-GB" sz="3067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Talente fördern und binden: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r>
              <a:rPr lang="en-GB" sz="3067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Junge Ärztinnen gezielt entwickeln und langfristig ans Haus binden.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endParaRPr sz="3067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r>
              <a:rPr lang="en-GB" sz="3067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Fachkräftemangel aktiv begegnen: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r>
              <a:rPr lang="en-GB" sz="3067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Die «Leaky Pipeline» stoppen und mehr Frauen in Führungsrollen bringen.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endParaRPr sz="3067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r>
              <a:rPr lang="en-GB" sz="3067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Attraktiv &amp; zukunftsfähig aufstellen: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534"/>
              </a:spcBef>
              <a:spcAft>
                <a:spcPts val="0"/>
              </a:spcAft>
              <a:buNone/>
            </a:pPr>
            <a:r>
              <a:rPr lang="en-GB" sz="3067" b="0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Als attraktive Arbeitgeberin wahrgenommen werden und Mitarbeitende für komplexe Arbeitswelten stärken.</a:t>
            </a:r>
            <a:endParaRPr/>
          </a:p>
        </p:txBody>
      </p:sp>
      <p:sp>
        <p:nvSpPr>
          <p:cNvPr id="309" name="Google Shape;309;p61"/>
          <p:cNvSpPr/>
          <p:nvPr/>
        </p:nvSpPr>
        <p:spPr>
          <a:xfrm>
            <a:off x="1024390" y="6531783"/>
            <a:ext cx="1453720" cy="14537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310" name="Google Shape;310;p61"/>
          <p:cNvSpPr/>
          <p:nvPr/>
        </p:nvSpPr>
        <p:spPr>
          <a:xfrm>
            <a:off x="1024387" y="8673489"/>
            <a:ext cx="1453720" cy="14537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311" name="Google Shape;311;p61"/>
          <p:cNvSpPr/>
          <p:nvPr/>
        </p:nvSpPr>
        <p:spPr>
          <a:xfrm>
            <a:off x="1024386" y="4390069"/>
            <a:ext cx="1453723" cy="145372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CH"/>
          </a:p>
        </p:txBody>
      </p:sp>
      <p:sp>
        <p:nvSpPr>
          <p:cNvPr id="312" name="Google Shape;312;p61"/>
          <p:cNvSpPr txBox="1"/>
          <p:nvPr/>
        </p:nvSpPr>
        <p:spPr>
          <a:xfrm>
            <a:off x="8097051" y="11111972"/>
            <a:ext cx="8189898" cy="19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rgbClr val="00802F"/>
                </a:solidFill>
                <a:latin typeface="Gill Sans"/>
                <a:ea typeface="Gill Sans"/>
                <a:cs typeface="Gill Sans"/>
                <a:sym typeface="Gill Sans"/>
              </a:rPr>
              <a:t>Zeitrahmen – kompakt &amp; planbar</a:t>
            </a:r>
            <a:endParaRPr/>
          </a:p>
          <a:p>
            <a:pPr marL="457206" marR="0" lvl="0" indent="-4572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33"/>
              <a:buFont typeface="Arial"/>
              <a:buChar char="•"/>
            </a:pPr>
            <a:r>
              <a:rPr lang="en-GB" sz="2933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3.5 Präsenztage während eines Jahres</a:t>
            </a:r>
            <a:endParaRPr/>
          </a:p>
          <a:p>
            <a:pPr marL="457206" marR="0" lvl="0" indent="-4572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33"/>
              <a:buFont typeface="Arial"/>
              <a:buChar char="•"/>
            </a:pPr>
            <a:r>
              <a:rPr lang="en-GB" sz="2933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Live online Events – zu Randzeiten</a:t>
            </a:r>
            <a:endParaRPr/>
          </a:p>
          <a:p>
            <a:pPr marL="457206" marR="0" lvl="0" indent="-4572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33"/>
              <a:buFont typeface="Arial"/>
              <a:buChar char="•"/>
            </a:pPr>
            <a:r>
              <a:rPr lang="en-GB" sz="2933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Online-Trainings – flexibel im Selbststudium</a:t>
            </a:r>
            <a:endParaRPr/>
          </a:p>
        </p:txBody>
      </p:sp>
      <p:grpSp>
        <p:nvGrpSpPr>
          <p:cNvPr id="313" name="Google Shape;313;p61"/>
          <p:cNvGrpSpPr/>
          <p:nvPr/>
        </p:nvGrpSpPr>
        <p:grpSpPr>
          <a:xfrm>
            <a:off x="952074" y="11149683"/>
            <a:ext cx="1496694" cy="1496949"/>
            <a:chOff x="4529455" y="3157778"/>
            <a:chExt cx="449008" cy="449085"/>
          </a:xfrm>
        </p:grpSpPr>
        <p:sp>
          <p:nvSpPr>
            <p:cNvPr id="314" name="Google Shape;314;p61"/>
            <p:cNvSpPr/>
            <p:nvPr/>
          </p:nvSpPr>
          <p:spPr>
            <a:xfrm>
              <a:off x="4529455" y="3157778"/>
              <a:ext cx="448945" cy="206375"/>
            </a:xfrm>
            <a:custGeom>
              <a:avLst/>
              <a:gdLst/>
              <a:ahLst/>
              <a:cxnLst/>
              <a:rect l="l" t="t" r="r" b="b"/>
              <a:pathLst>
                <a:path w="448945" h="206375" extrusionOk="0">
                  <a:moveTo>
                    <a:pt x="24231" y="109093"/>
                  </a:moveTo>
                  <a:lnTo>
                    <a:pt x="0" y="109093"/>
                  </a:lnTo>
                  <a:lnTo>
                    <a:pt x="0" y="121208"/>
                  </a:lnTo>
                  <a:lnTo>
                    <a:pt x="24231" y="121208"/>
                  </a:lnTo>
                  <a:lnTo>
                    <a:pt x="24231" y="109093"/>
                  </a:lnTo>
                  <a:close/>
                </a:path>
                <a:path w="448945" h="206375" extrusionOk="0">
                  <a:moveTo>
                    <a:pt x="60604" y="24244"/>
                  </a:moveTo>
                  <a:lnTo>
                    <a:pt x="24244" y="24244"/>
                  </a:lnTo>
                  <a:lnTo>
                    <a:pt x="24244" y="60604"/>
                  </a:lnTo>
                  <a:lnTo>
                    <a:pt x="60604" y="60604"/>
                  </a:lnTo>
                  <a:lnTo>
                    <a:pt x="60604" y="24244"/>
                  </a:lnTo>
                  <a:close/>
                </a:path>
                <a:path w="448945" h="206375" extrusionOk="0">
                  <a:moveTo>
                    <a:pt x="84861" y="0"/>
                  </a:moveTo>
                  <a:lnTo>
                    <a:pt x="0" y="0"/>
                  </a:lnTo>
                  <a:lnTo>
                    <a:pt x="0" y="12103"/>
                  </a:lnTo>
                  <a:lnTo>
                    <a:pt x="0" y="84848"/>
                  </a:lnTo>
                  <a:lnTo>
                    <a:pt x="12115" y="84848"/>
                  </a:lnTo>
                  <a:lnTo>
                    <a:pt x="12115" y="12115"/>
                  </a:lnTo>
                  <a:lnTo>
                    <a:pt x="72732" y="12115"/>
                  </a:lnTo>
                  <a:lnTo>
                    <a:pt x="72732" y="72720"/>
                  </a:lnTo>
                  <a:lnTo>
                    <a:pt x="12128" y="72720"/>
                  </a:lnTo>
                  <a:lnTo>
                    <a:pt x="12128" y="84848"/>
                  </a:lnTo>
                  <a:lnTo>
                    <a:pt x="72732" y="84848"/>
                  </a:lnTo>
                  <a:lnTo>
                    <a:pt x="84861" y="84848"/>
                  </a:lnTo>
                  <a:lnTo>
                    <a:pt x="84861" y="12115"/>
                  </a:lnTo>
                  <a:lnTo>
                    <a:pt x="84861" y="0"/>
                  </a:lnTo>
                  <a:close/>
                </a:path>
                <a:path w="448945" h="206375" extrusionOk="0">
                  <a:moveTo>
                    <a:pt x="96977" y="96964"/>
                  </a:moveTo>
                  <a:lnTo>
                    <a:pt x="48488" y="96964"/>
                  </a:lnTo>
                  <a:lnTo>
                    <a:pt x="48488" y="109093"/>
                  </a:lnTo>
                  <a:lnTo>
                    <a:pt x="36372" y="109093"/>
                  </a:lnTo>
                  <a:lnTo>
                    <a:pt x="36372" y="121208"/>
                  </a:lnTo>
                  <a:lnTo>
                    <a:pt x="60617" y="121208"/>
                  </a:lnTo>
                  <a:lnTo>
                    <a:pt x="60617" y="109093"/>
                  </a:lnTo>
                  <a:lnTo>
                    <a:pt x="96977" y="109093"/>
                  </a:lnTo>
                  <a:lnTo>
                    <a:pt x="96977" y="96964"/>
                  </a:lnTo>
                  <a:close/>
                </a:path>
                <a:path w="448945" h="206375" extrusionOk="0">
                  <a:moveTo>
                    <a:pt x="109105" y="12115"/>
                  </a:moveTo>
                  <a:lnTo>
                    <a:pt x="96977" y="12115"/>
                  </a:lnTo>
                  <a:lnTo>
                    <a:pt x="96977" y="24244"/>
                  </a:lnTo>
                  <a:lnTo>
                    <a:pt x="109105" y="24244"/>
                  </a:lnTo>
                  <a:lnTo>
                    <a:pt x="109105" y="12115"/>
                  </a:lnTo>
                  <a:close/>
                </a:path>
                <a:path w="448945" h="206375" extrusionOk="0">
                  <a:moveTo>
                    <a:pt x="121221" y="109093"/>
                  </a:moveTo>
                  <a:lnTo>
                    <a:pt x="96977" y="109093"/>
                  </a:lnTo>
                  <a:lnTo>
                    <a:pt x="96977" y="145453"/>
                  </a:lnTo>
                  <a:lnTo>
                    <a:pt x="121221" y="145453"/>
                  </a:lnTo>
                  <a:lnTo>
                    <a:pt x="121221" y="109093"/>
                  </a:lnTo>
                  <a:close/>
                </a:path>
                <a:path w="448945" h="206375" extrusionOk="0">
                  <a:moveTo>
                    <a:pt x="121234" y="60591"/>
                  </a:moveTo>
                  <a:lnTo>
                    <a:pt x="96977" y="60591"/>
                  </a:lnTo>
                  <a:lnTo>
                    <a:pt x="96977" y="72720"/>
                  </a:lnTo>
                  <a:lnTo>
                    <a:pt x="96977" y="96964"/>
                  </a:lnTo>
                  <a:lnTo>
                    <a:pt x="109105" y="96964"/>
                  </a:lnTo>
                  <a:lnTo>
                    <a:pt x="109105" y="72720"/>
                  </a:lnTo>
                  <a:lnTo>
                    <a:pt x="121234" y="72720"/>
                  </a:lnTo>
                  <a:lnTo>
                    <a:pt x="121234" y="60591"/>
                  </a:lnTo>
                  <a:close/>
                </a:path>
                <a:path w="448945" h="206375" extrusionOk="0">
                  <a:moveTo>
                    <a:pt x="133350" y="72720"/>
                  </a:moveTo>
                  <a:lnTo>
                    <a:pt x="121234" y="72720"/>
                  </a:lnTo>
                  <a:lnTo>
                    <a:pt x="121234" y="84848"/>
                  </a:lnTo>
                  <a:lnTo>
                    <a:pt x="133350" y="84848"/>
                  </a:lnTo>
                  <a:lnTo>
                    <a:pt x="133350" y="72720"/>
                  </a:lnTo>
                  <a:close/>
                </a:path>
                <a:path w="448945" h="206375" extrusionOk="0">
                  <a:moveTo>
                    <a:pt x="145478" y="0"/>
                  </a:moveTo>
                  <a:lnTo>
                    <a:pt x="121234" y="0"/>
                  </a:lnTo>
                  <a:lnTo>
                    <a:pt x="121234" y="12115"/>
                  </a:lnTo>
                  <a:lnTo>
                    <a:pt x="133350" y="12115"/>
                  </a:lnTo>
                  <a:lnTo>
                    <a:pt x="133350" y="24244"/>
                  </a:lnTo>
                  <a:lnTo>
                    <a:pt x="121234" y="24244"/>
                  </a:lnTo>
                  <a:lnTo>
                    <a:pt x="121234" y="36360"/>
                  </a:lnTo>
                  <a:lnTo>
                    <a:pt x="133350" y="36360"/>
                  </a:lnTo>
                  <a:lnTo>
                    <a:pt x="145465" y="36360"/>
                  </a:lnTo>
                  <a:lnTo>
                    <a:pt x="145465" y="12115"/>
                  </a:lnTo>
                  <a:lnTo>
                    <a:pt x="145478" y="0"/>
                  </a:lnTo>
                  <a:close/>
                </a:path>
                <a:path w="448945" h="206375" extrusionOk="0">
                  <a:moveTo>
                    <a:pt x="157581" y="72720"/>
                  </a:moveTo>
                  <a:lnTo>
                    <a:pt x="145465" y="72720"/>
                  </a:lnTo>
                  <a:lnTo>
                    <a:pt x="145465" y="84848"/>
                  </a:lnTo>
                  <a:lnTo>
                    <a:pt x="157581" y="84848"/>
                  </a:lnTo>
                  <a:lnTo>
                    <a:pt x="157581" y="72720"/>
                  </a:lnTo>
                  <a:close/>
                </a:path>
                <a:path w="448945" h="206375" extrusionOk="0">
                  <a:moveTo>
                    <a:pt x="181838" y="109093"/>
                  </a:moveTo>
                  <a:lnTo>
                    <a:pt x="169710" y="109093"/>
                  </a:lnTo>
                  <a:lnTo>
                    <a:pt x="169710" y="96964"/>
                  </a:lnTo>
                  <a:lnTo>
                    <a:pt x="145465" y="96964"/>
                  </a:lnTo>
                  <a:lnTo>
                    <a:pt x="145465" y="84861"/>
                  </a:lnTo>
                  <a:lnTo>
                    <a:pt x="133350" y="84861"/>
                  </a:lnTo>
                  <a:lnTo>
                    <a:pt x="133350" y="133337"/>
                  </a:lnTo>
                  <a:lnTo>
                    <a:pt x="145465" y="133337"/>
                  </a:lnTo>
                  <a:lnTo>
                    <a:pt x="145465" y="109093"/>
                  </a:lnTo>
                  <a:lnTo>
                    <a:pt x="157594" y="109093"/>
                  </a:lnTo>
                  <a:lnTo>
                    <a:pt x="157594" y="121208"/>
                  </a:lnTo>
                  <a:lnTo>
                    <a:pt x="181838" y="121208"/>
                  </a:lnTo>
                  <a:lnTo>
                    <a:pt x="181838" y="109093"/>
                  </a:lnTo>
                  <a:close/>
                </a:path>
                <a:path w="448945" h="206375" extrusionOk="0">
                  <a:moveTo>
                    <a:pt x="193967" y="0"/>
                  </a:moveTo>
                  <a:lnTo>
                    <a:pt x="157594" y="0"/>
                  </a:lnTo>
                  <a:lnTo>
                    <a:pt x="157594" y="12115"/>
                  </a:lnTo>
                  <a:lnTo>
                    <a:pt x="157594" y="24244"/>
                  </a:lnTo>
                  <a:lnTo>
                    <a:pt x="181825" y="24244"/>
                  </a:lnTo>
                  <a:lnTo>
                    <a:pt x="181825" y="48475"/>
                  </a:lnTo>
                  <a:lnTo>
                    <a:pt x="169710" y="48475"/>
                  </a:lnTo>
                  <a:lnTo>
                    <a:pt x="169710" y="36360"/>
                  </a:lnTo>
                  <a:lnTo>
                    <a:pt x="145465" y="36360"/>
                  </a:lnTo>
                  <a:lnTo>
                    <a:pt x="145465" y="48488"/>
                  </a:lnTo>
                  <a:lnTo>
                    <a:pt x="145465" y="60591"/>
                  </a:lnTo>
                  <a:lnTo>
                    <a:pt x="133350" y="60591"/>
                  </a:lnTo>
                  <a:lnTo>
                    <a:pt x="133350" y="72720"/>
                  </a:lnTo>
                  <a:lnTo>
                    <a:pt x="145465" y="72720"/>
                  </a:lnTo>
                  <a:lnTo>
                    <a:pt x="145465" y="60604"/>
                  </a:lnTo>
                  <a:lnTo>
                    <a:pt x="157581" y="60604"/>
                  </a:lnTo>
                  <a:lnTo>
                    <a:pt x="157581" y="48488"/>
                  </a:lnTo>
                  <a:lnTo>
                    <a:pt x="169710" y="48488"/>
                  </a:lnTo>
                  <a:lnTo>
                    <a:pt x="169710" y="60591"/>
                  </a:lnTo>
                  <a:lnTo>
                    <a:pt x="157594" y="60591"/>
                  </a:lnTo>
                  <a:lnTo>
                    <a:pt x="157594" y="72720"/>
                  </a:lnTo>
                  <a:lnTo>
                    <a:pt x="169710" y="72720"/>
                  </a:lnTo>
                  <a:lnTo>
                    <a:pt x="169710" y="96964"/>
                  </a:lnTo>
                  <a:lnTo>
                    <a:pt x="181825" y="96964"/>
                  </a:lnTo>
                  <a:lnTo>
                    <a:pt x="181825" y="60604"/>
                  </a:lnTo>
                  <a:lnTo>
                    <a:pt x="193941" y="60604"/>
                  </a:lnTo>
                  <a:lnTo>
                    <a:pt x="193941" y="24244"/>
                  </a:lnTo>
                  <a:lnTo>
                    <a:pt x="181838" y="24244"/>
                  </a:lnTo>
                  <a:lnTo>
                    <a:pt x="181838" y="12115"/>
                  </a:lnTo>
                  <a:lnTo>
                    <a:pt x="193967" y="12115"/>
                  </a:lnTo>
                  <a:lnTo>
                    <a:pt x="193967" y="0"/>
                  </a:lnTo>
                  <a:close/>
                </a:path>
                <a:path w="448945" h="206375" extrusionOk="0">
                  <a:moveTo>
                    <a:pt x="218186" y="109093"/>
                  </a:moveTo>
                  <a:lnTo>
                    <a:pt x="206070" y="109093"/>
                  </a:lnTo>
                  <a:lnTo>
                    <a:pt x="206070" y="121208"/>
                  </a:lnTo>
                  <a:lnTo>
                    <a:pt x="218186" y="121208"/>
                  </a:lnTo>
                  <a:lnTo>
                    <a:pt x="218186" y="109093"/>
                  </a:lnTo>
                  <a:close/>
                </a:path>
                <a:path w="448945" h="206375" extrusionOk="0">
                  <a:moveTo>
                    <a:pt x="218186" y="24244"/>
                  </a:moveTo>
                  <a:lnTo>
                    <a:pt x="206070" y="24244"/>
                  </a:lnTo>
                  <a:lnTo>
                    <a:pt x="206070" y="36360"/>
                  </a:lnTo>
                  <a:lnTo>
                    <a:pt x="218186" y="36360"/>
                  </a:lnTo>
                  <a:lnTo>
                    <a:pt x="218186" y="24244"/>
                  </a:lnTo>
                  <a:close/>
                </a:path>
                <a:path w="448945" h="206375" extrusionOk="0">
                  <a:moveTo>
                    <a:pt x="218186" y="0"/>
                  </a:moveTo>
                  <a:lnTo>
                    <a:pt x="206070" y="0"/>
                  </a:lnTo>
                  <a:lnTo>
                    <a:pt x="206070" y="12115"/>
                  </a:lnTo>
                  <a:lnTo>
                    <a:pt x="218186" y="12115"/>
                  </a:lnTo>
                  <a:lnTo>
                    <a:pt x="218186" y="0"/>
                  </a:lnTo>
                  <a:close/>
                </a:path>
                <a:path w="448945" h="206375" extrusionOk="0">
                  <a:moveTo>
                    <a:pt x="230314" y="72720"/>
                  </a:moveTo>
                  <a:lnTo>
                    <a:pt x="218198" y="72720"/>
                  </a:lnTo>
                  <a:lnTo>
                    <a:pt x="218198" y="84848"/>
                  </a:lnTo>
                  <a:lnTo>
                    <a:pt x="230314" y="84848"/>
                  </a:lnTo>
                  <a:lnTo>
                    <a:pt x="230314" y="72720"/>
                  </a:lnTo>
                  <a:close/>
                </a:path>
                <a:path w="448945" h="206375" extrusionOk="0">
                  <a:moveTo>
                    <a:pt x="230314" y="12115"/>
                  </a:moveTo>
                  <a:lnTo>
                    <a:pt x="218198" y="12115"/>
                  </a:lnTo>
                  <a:lnTo>
                    <a:pt x="218198" y="36360"/>
                  </a:lnTo>
                  <a:lnTo>
                    <a:pt x="230314" y="36360"/>
                  </a:lnTo>
                  <a:lnTo>
                    <a:pt x="230314" y="12115"/>
                  </a:lnTo>
                  <a:close/>
                </a:path>
                <a:path w="448945" h="206375" extrusionOk="0">
                  <a:moveTo>
                    <a:pt x="254558" y="109093"/>
                  </a:moveTo>
                  <a:lnTo>
                    <a:pt x="242443" y="109093"/>
                  </a:lnTo>
                  <a:lnTo>
                    <a:pt x="242443" y="121208"/>
                  </a:lnTo>
                  <a:lnTo>
                    <a:pt x="254558" y="121208"/>
                  </a:lnTo>
                  <a:lnTo>
                    <a:pt x="254558" y="109093"/>
                  </a:lnTo>
                  <a:close/>
                </a:path>
                <a:path w="448945" h="206375" extrusionOk="0">
                  <a:moveTo>
                    <a:pt x="266687" y="84848"/>
                  </a:moveTo>
                  <a:lnTo>
                    <a:pt x="254558" y="84848"/>
                  </a:lnTo>
                  <a:lnTo>
                    <a:pt x="254558" y="72720"/>
                  </a:lnTo>
                  <a:lnTo>
                    <a:pt x="242443" y="72720"/>
                  </a:lnTo>
                  <a:lnTo>
                    <a:pt x="242443" y="84848"/>
                  </a:lnTo>
                  <a:lnTo>
                    <a:pt x="230314" y="84848"/>
                  </a:lnTo>
                  <a:lnTo>
                    <a:pt x="230314" y="109093"/>
                  </a:lnTo>
                  <a:lnTo>
                    <a:pt x="242443" y="109093"/>
                  </a:lnTo>
                  <a:lnTo>
                    <a:pt x="242443" y="96964"/>
                  </a:lnTo>
                  <a:lnTo>
                    <a:pt x="254558" y="96964"/>
                  </a:lnTo>
                  <a:lnTo>
                    <a:pt x="266687" y="96964"/>
                  </a:lnTo>
                  <a:lnTo>
                    <a:pt x="266687" y="84848"/>
                  </a:lnTo>
                  <a:close/>
                </a:path>
                <a:path w="448945" h="206375" extrusionOk="0">
                  <a:moveTo>
                    <a:pt x="266687" y="0"/>
                  </a:moveTo>
                  <a:lnTo>
                    <a:pt x="254558" y="0"/>
                  </a:lnTo>
                  <a:lnTo>
                    <a:pt x="254558" y="12115"/>
                  </a:lnTo>
                  <a:lnTo>
                    <a:pt x="266687" y="12115"/>
                  </a:lnTo>
                  <a:lnTo>
                    <a:pt x="266687" y="0"/>
                  </a:lnTo>
                  <a:close/>
                </a:path>
                <a:path w="448945" h="206375" extrusionOk="0">
                  <a:moveTo>
                    <a:pt x="278803" y="72720"/>
                  </a:moveTo>
                  <a:lnTo>
                    <a:pt x="266687" y="72720"/>
                  </a:lnTo>
                  <a:lnTo>
                    <a:pt x="266687" y="84848"/>
                  </a:lnTo>
                  <a:lnTo>
                    <a:pt x="278803" y="84848"/>
                  </a:lnTo>
                  <a:lnTo>
                    <a:pt x="278803" y="72720"/>
                  </a:lnTo>
                  <a:close/>
                </a:path>
                <a:path w="448945" h="206375" extrusionOk="0">
                  <a:moveTo>
                    <a:pt x="278803" y="48488"/>
                  </a:moveTo>
                  <a:lnTo>
                    <a:pt x="266687" y="48488"/>
                  </a:lnTo>
                  <a:lnTo>
                    <a:pt x="266687" y="36360"/>
                  </a:lnTo>
                  <a:lnTo>
                    <a:pt x="254558" y="36360"/>
                  </a:lnTo>
                  <a:lnTo>
                    <a:pt x="254558" y="12115"/>
                  </a:lnTo>
                  <a:lnTo>
                    <a:pt x="242443" y="12115"/>
                  </a:lnTo>
                  <a:lnTo>
                    <a:pt x="242443" y="36360"/>
                  </a:lnTo>
                  <a:lnTo>
                    <a:pt x="230314" y="36360"/>
                  </a:lnTo>
                  <a:lnTo>
                    <a:pt x="230314" y="48488"/>
                  </a:lnTo>
                  <a:lnTo>
                    <a:pt x="193954" y="48488"/>
                  </a:lnTo>
                  <a:lnTo>
                    <a:pt x="193954" y="60591"/>
                  </a:lnTo>
                  <a:lnTo>
                    <a:pt x="193954" y="72720"/>
                  </a:lnTo>
                  <a:lnTo>
                    <a:pt x="193954" y="84848"/>
                  </a:lnTo>
                  <a:lnTo>
                    <a:pt x="206070" y="84848"/>
                  </a:lnTo>
                  <a:lnTo>
                    <a:pt x="206070" y="72720"/>
                  </a:lnTo>
                  <a:lnTo>
                    <a:pt x="218198" y="72720"/>
                  </a:lnTo>
                  <a:lnTo>
                    <a:pt x="218198" y="60604"/>
                  </a:lnTo>
                  <a:lnTo>
                    <a:pt x="230314" y="60604"/>
                  </a:lnTo>
                  <a:lnTo>
                    <a:pt x="242443" y="60604"/>
                  </a:lnTo>
                  <a:lnTo>
                    <a:pt x="242443" y="48488"/>
                  </a:lnTo>
                  <a:lnTo>
                    <a:pt x="254558" y="48488"/>
                  </a:lnTo>
                  <a:lnTo>
                    <a:pt x="254558" y="60604"/>
                  </a:lnTo>
                  <a:lnTo>
                    <a:pt x="266687" y="60604"/>
                  </a:lnTo>
                  <a:lnTo>
                    <a:pt x="278803" y="60604"/>
                  </a:lnTo>
                  <a:lnTo>
                    <a:pt x="278803" y="48488"/>
                  </a:lnTo>
                  <a:close/>
                </a:path>
                <a:path w="448945" h="206375" extrusionOk="0">
                  <a:moveTo>
                    <a:pt x="303047" y="72720"/>
                  </a:moveTo>
                  <a:lnTo>
                    <a:pt x="290931" y="72720"/>
                  </a:lnTo>
                  <a:lnTo>
                    <a:pt x="290931" y="84848"/>
                  </a:lnTo>
                  <a:lnTo>
                    <a:pt x="303047" y="84848"/>
                  </a:lnTo>
                  <a:lnTo>
                    <a:pt x="303047" y="72720"/>
                  </a:lnTo>
                  <a:close/>
                </a:path>
                <a:path w="448945" h="206375" extrusionOk="0">
                  <a:moveTo>
                    <a:pt x="315175" y="84848"/>
                  </a:moveTo>
                  <a:lnTo>
                    <a:pt x="303047" y="84848"/>
                  </a:lnTo>
                  <a:lnTo>
                    <a:pt x="303047" y="96964"/>
                  </a:lnTo>
                  <a:lnTo>
                    <a:pt x="290931" y="96964"/>
                  </a:lnTo>
                  <a:lnTo>
                    <a:pt x="290931" y="84848"/>
                  </a:lnTo>
                  <a:lnTo>
                    <a:pt x="278803" y="84848"/>
                  </a:lnTo>
                  <a:lnTo>
                    <a:pt x="278803" y="109093"/>
                  </a:lnTo>
                  <a:lnTo>
                    <a:pt x="290931" y="109093"/>
                  </a:lnTo>
                  <a:lnTo>
                    <a:pt x="290931" y="121208"/>
                  </a:lnTo>
                  <a:lnTo>
                    <a:pt x="303047" y="121208"/>
                  </a:lnTo>
                  <a:lnTo>
                    <a:pt x="303047" y="109093"/>
                  </a:lnTo>
                  <a:lnTo>
                    <a:pt x="315175" y="109093"/>
                  </a:lnTo>
                  <a:lnTo>
                    <a:pt x="315175" y="84848"/>
                  </a:lnTo>
                  <a:close/>
                </a:path>
                <a:path w="448945" h="206375" extrusionOk="0">
                  <a:moveTo>
                    <a:pt x="327291" y="109093"/>
                  </a:moveTo>
                  <a:lnTo>
                    <a:pt x="315175" y="109093"/>
                  </a:lnTo>
                  <a:lnTo>
                    <a:pt x="315175" y="145453"/>
                  </a:lnTo>
                  <a:lnTo>
                    <a:pt x="327291" y="145453"/>
                  </a:lnTo>
                  <a:lnTo>
                    <a:pt x="327291" y="109093"/>
                  </a:lnTo>
                  <a:close/>
                </a:path>
                <a:path w="448945" h="206375" extrusionOk="0">
                  <a:moveTo>
                    <a:pt x="327291" y="72720"/>
                  </a:moveTo>
                  <a:lnTo>
                    <a:pt x="315175" y="72720"/>
                  </a:lnTo>
                  <a:lnTo>
                    <a:pt x="315175" y="84848"/>
                  </a:lnTo>
                  <a:lnTo>
                    <a:pt x="327291" y="84848"/>
                  </a:lnTo>
                  <a:lnTo>
                    <a:pt x="327291" y="72720"/>
                  </a:lnTo>
                  <a:close/>
                </a:path>
                <a:path w="448945" h="206375" extrusionOk="0">
                  <a:moveTo>
                    <a:pt x="351536" y="60591"/>
                  </a:moveTo>
                  <a:lnTo>
                    <a:pt x="339420" y="60591"/>
                  </a:lnTo>
                  <a:lnTo>
                    <a:pt x="339420" y="48488"/>
                  </a:lnTo>
                  <a:lnTo>
                    <a:pt x="327291" y="48488"/>
                  </a:lnTo>
                  <a:lnTo>
                    <a:pt x="327291" y="24244"/>
                  </a:lnTo>
                  <a:lnTo>
                    <a:pt x="327291" y="12115"/>
                  </a:lnTo>
                  <a:lnTo>
                    <a:pt x="339420" y="12115"/>
                  </a:lnTo>
                  <a:lnTo>
                    <a:pt x="339420" y="0"/>
                  </a:lnTo>
                  <a:lnTo>
                    <a:pt x="315175" y="0"/>
                  </a:lnTo>
                  <a:lnTo>
                    <a:pt x="315175" y="24244"/>
                  </a:lnTo>
                  <a:lnTo>
                    <a:pt x="315175" y="36360"/>
                  </a:lnTo>
                  <a:lnTo>
                    <a:pt x="303047" y="36360"/>
                  </a:lnTo>
                  <a:lnTo>
                    <a:pt x="303047" y="24244"/>
                  </a:lnTo>
                  <a:lnTo>
                    <a:pt x="315175" y="24244"/>
                  </a:lnTo>
                  <a:lnTo>
                    <a:pt x="315175" y="0"/>
                  </a:lnTo>
                  <a:lnTo>
                    <a:pt x="303047" y="0"/>
                  </a:lnTo>
                  <a:lnTo>
                    <a:pt x="303047" y="12115"/>
                  </a:lnTo>
                  <a:lnTo>
                    <a:pt x="266687" y="12115"/>
                  </a:lnTo>
                  <a:lnTo>
                    <a:pt x="266687" y="24244"/>
                  </a:lnTo>
                  <a:lnTo>
                    <a:pt x="266687" y="36360"/>
                  </a:lnTo>
                  <a:lnTo>
                    <a:pt x="278803" y="36360"/>
                  </a:lnTo>
                  <a:lnTo>
                    <a:pt x="278803" y="24244"/>
                  </a:lnTo>
                  <a:lnTo>
                    <a:pt x="290931" y="24244"/>
                  </a:lnTo>
                  <a:lnTo>
                    <a:pt x="290931" y="48488"/>
                  </a:lnTo>
                  <a:lnTo>
                    <a:pt x="303047" y="48488"/>
                  </a:lnTo>
                  <a:lnTo>
                    <a:pt x="315175" y="48488"/>
                  </a:lnTo>
                  <a:lnTo>
                    <a:pt x="315175" y="60604"/>
                  </a:lnTo>
                  <a:lnTo>
                    <a:pt x="327291" y="60604"/>
                  </a:lnTo>
                  <a:lnTo>
                    <a:pt x="339420" y="60604"/>
                  </a:lnTo>
                  <a:lnTo>
                    <a:pt x="339420" y="84848"/>
                  </a:lnTo>
                  <a:lnTo>
                    <a:pt x="351536" y="84848"/>
                  </a:lnTo>
                  <a:lnTo>
                    <a:pt x="351536" y="60591"/>
                  </a:lnTo>
                  <a:close/>
                </a:path>
                <a:path w="448945" h="206375" extrusionOk="0">
                  <a:moveTo>
                    <a:pt x="351536" y="12115"/>
                  </a:moveTo>
                  <a:lnTo>
                    <a:pt x="339420" y="12115"/>
                  </a:lnTo>
                  <a:lnTo>
                    <a:pt x="339420" y="48488"/>
                  </a:lnTo>
                  <a:lnTo>
                    <a:pt x="351536" y="48488"/>
                  </a:lnTo>
                  <a:lnTo>
                    <a:pt x="351536" y="12115"/>
                  </a:lnTo>
                  <a:close/>
                </a:path>
                <a:path w="448945" h="206375" extrusionOk="0">
                  <a:moveTo>
                    <a:pt x="351548" y="96964"/>
                  </a:moveTo>
                  <a:lnTo>
                    <a:pt x="327291" y="96964"/>
                  </a:lnTo>
                  <a:lnTo>
                    <a:pt x="327291" y="109093"/>
                  </a:lnTo>
                  <a:lnTo>
                    <a:pt x="351548" y="109093"/>
                  </a:lnTo>
                  <a:lnTo>
                    <a:pt x="351548" y="96964"/>
                  </a:lnTo>
                  <a:close/>
                </a:path>
                <a:path w="448945" h="206375" extrusionOk="0">
                  <a:moveTo>
                    <a:pt x="400011" y="109093"/>
                  </a:moveTo>
                  <a:lnTo>
                    <a:pt x="387908" y="109093"/>
                  </a:lnTo>
                  <a:lnTo>
                    <a:pt x="387908" y="96964"/>
                  </a:lnTo>
                  <a:lnTo>
                    <a:pt x="363664" y="96964"/>
                  </a:lnTo>
                  <a:lnTo>
                    <a:pt x="363664" y="109093"/>
                  </a:lnTo>
                  <a:lnTo>
                    <a:pt x="387896" y="109093"/>
                  </a:lnTo>
                  <a:lnTo>
                    <a:pt x="387896" y="121208"/>
                  </a:lnTo>
                  <a:lnTo>
                    <a:pt x="400011" y="121208"/>
                  </a:lnTo>
                  <a:lnTo>
                    <a:pt x="400011" y="109093"/>
                  </a:lnTo>
                  <a:close/>
                </a:path>
                <a:path w="448945" h="206375" extrusionOk="0">
                  <a:moveTo>
                    <a:pt x="424256" y="109093"/>
                  </a:moveTo>
                  <a:lnTo>
                    <a:pt x="412140" y="109093"/>
                  </a:lnTo>
                  <a:lnTo>
                    <a:pt x="412140" y="206070"/>
                  </a:lnTo>
                  <a:lnTo>
                    <a:pt x="424256" y="206070"/>
                  </a:lnTo>
                  <a:lnTo>
                    <a:pt x="424256" y="109093"/>
                  </a:lnTo>
                  <a:close/>
                </a:path>
                <a:path w="448945" h="206375" extrusionOk="0">
                  <a:moveTo>
                    <a:pt x="424268" y="24244"/>
                  </a:moveTo>
                  <a:lnTo>
                    <a:pt x="387908" y="24244"/>
                  </a:lnTo>
                  <a:lnTo>
                    <a:pt x="387908" y="60604"/>
                  </a:lnTo>
                  <a:lnTo>
                    <a:pt x="424268" y="60604"/>
                  </a:lnTo>
                  <a:lnTo>
                    <a:pt x="424268" y="24244"/>
                  </a:lnTo>
                  <a:close/>
                </a:path>
                <a:path w="448945" h="206375" extrusionOk="0">
                  <a:moveTo>
                    <a:pt x="436384" y="96964"/>
                  </a:moveTo>
                  <a:lnTo>
                    <a:pt x="424268" y="96964"/>
                  </a:lnTo>
                  <a:lnTo>
                    <a:pt x="424268" y="109093"/>
                  </a:lnTo>
                  <a:lnTo>
                    <a:pt x="436384" y="109093"/>
                  </a:lnTo>
                  <a:lnTo>
                    <a:pt x="436384" y="96964"/>
                  </a:lnTo>
                  <a:close/>
                </a:path>
                <a:path w="448945" h="206375" extrusionOk="0">
                  <a:moveTo>
                    <a:pt x="448525" y="0"/>
                  </a:moveTo>
                  <a:lnTo>
                    <a:pt x="436384" y="0"/>
                  </a:lnTo>
                  <a:lnTo>
                    <a:pt x="436384" y="12115"/>
                  </a:lnTo>
                  <a:lnTo>
                    <a:pt x="436384" y="72720"/>
                  </a:lnTo>
                  <a:lnTo>
                    <a:pt x="375793" y="72720"/>
                  </a:lnTo>
                  <a:lnTo>
                    <a:pt x="375793" y="12115"/>
                  </a:lnTo>
                  <a:lnTo>
                    <a:pt x="436384" y="12115"/>
                  </a:lnTo>
                  <a:lnTo>
                    <a:pt x="436384" y="0"/>
                  </a:lnTo>
                  <a:lnTo>
                    <a:pt x="363664" y="0"/>
                  </a:lnTo>
                  <a:lnTo>
                    <a:pt x="363664" y="12103"/>
                  </a:lnTo>
                  <a:lnTo>
                    <a:pt x="363664" y="84848"/>
                  </a:lnTo>
                  <a:lnTo>
                    <a:pt x="375793" y="84848"/>
                  </a:lnTo>
                  <a:lnTo>
                    <a:pt x="436384" y="84848"/>
                  </a:lnTo>
                  <a:lnTo>
                    <a:pt x="448513" y="84848"/>
                  </a:lnTo>
                  <a:lnTo>
                    <a:pt x="448513" y="12115"/>
                  </a:lnTo>
                  <a:lnTo>
                    <a:pt x="448525" y="0"/>
                  </a:lnTo>
                  <a:close/>
                </a:path>
              </a:pathLst>
            </a:custGeom>
            <a:solidFill>
              <a:srgbClr val="00802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61"/>
            <p:cNvSpPr/>
            <p:nvPr/>
          </p:nvSpPr>
          <p:spPr>
            <a:xfrm>
              <a:off x="4529455" y="3266871"/>
              <a:ext cx="448945" cy="158115"/>
            </a:xfrm>
            <a:custGeom>
              <a:avLst/>
              <a:gdLst/>
              <a:ahLst/>
              <a:cxnLst/>
              <a:rect l="l" t="t" r="r" b="b"/>
              <a:pathLst>
                <a:path w="448945" h="158114" extrusionOk="0">
                  <a:moveTo>
                    <a:pt x="12115" y="84848"/>
                  </a:moveTo>
                  <a:lnTo>
                    <a:pt x="0" y="84848"/>
                  </a:lnTo>
                  <a:lnTo>
                    <a:pt x="0" y="109093"/>
                  </a:lnTo>
                  <a:lnTo>
                    <a:pt x="12115" y="109093"/>
                  </a:lnTo>
                  <a:lnTo>
                    <a:pt x="12115" y="84848"/>
                  </a:lnTo>
                  <a:close/>
                </a:path>
                <a:path w="448945" h="158114" extrusionOk="0">
                  <a:moveTo>
                    <a:pt x="24244" y="72732"/>
                  </a:moveTo>
                  <a:lnTo>
                    <a:pt x="12128" y="72732"/>
                  </a:lnTo>
                  <a:lnTo>
                    <a:pt x="12128" y="84848"/>
                  </a:lnTo>
                  <a:lnTo>
                    <a:pt x="24244" y="84848"/>
                  </a:lnTo>
                  <a:lnTo>
                    <a:pt x="24244" y="72732"/>
                  </a:lnTo>
                  <a:close/>
                </a:path>
                <a:path w="448945" h="158114" extrusionOk="0">
                  <a:moveTo>
                    <a:pt x="60617" y="48488"/>
                  </a:moveTo>
                  <a:lnTo>
                    <a:pt x="48488" y="48488"/>
                  </a:lnTo>
                  <a:lnTo>
                    <a:pt x="48488" y="60604"/>
                  </a:lnTo>
                  <a:lnTo>
                    <a:pt x="60617" y="60604"/>
                  </a:lnTo>
                  <a:lnTo>
                    <a:pt x="60617" y="48488"/>
                  </a:lnTo>
                  <a:close/>
                </a:path>
                <a:path w="448945" h="158114" extrusionOk="0">
                  <a:moveTo>
                    <a:pt x="72732" y="96977"/>
                  </a:moveTo>
                  <a:lnTo>
                    <a:pt x="60617" y="96977"/>
                  </a:lnTo>
                  <a:lnTo>
                    <a:pt x="60617" y="84848"/>
                  </a:lnTo>
                  <a:lnTo>
                    <a:pt x="48488" y="84848"/>
                  </a:lnTo>
                  <a:lnTo>
                    <a:pt x="48488" y="72732"/>
                  </a:lnTo>
                  <a:lnTo>
                    <a:pt x="36372" y="72732"/>
                  </a:lnTo>
                  <a:lnTo>
                    <a:pt x="36372" y="84848"/>
                  </a:lnTo>
                  <a:lnTo>
                    <a:pt x="24244" y="84848"/>
                  </a:lnTo>
                  <a:lnTo>
                    <a:pt x="24244" y="96977"/>
                  </a:lnTo>
                  <a:lnTo>
                    <a:pt x="36372" y="96977"/>
                  </a:lnTo>
                  <a:lnTo>
                    <a:pt x="48488" y="96977"/>
                  </a:lnTo>
                  <a:lnTo>
                    <a:pt x="48488" y="121221"/>
                  </a:lnTo>
                  <a:lnTo>
                    <a:pt x="60617" y="121221"/>
                  </a:lnTo>
                  <a:lnTo>
                    <a:pt x="60617" y="109093"/>
                  </a:lnTo>
                  <a:lnTo>
                    <a:pt x="72732" y="109093"/>
                  </a:lnTo>
                  <a:lnTo>
                    <a:pt x="72732" y="96977"/>
                  </a:lnTo>
                  <a:close/>
                </a:path>
                <a:path w="448945" h="158114" extrusionOk="0">
                  <a:moveTo>
                    <a:pt x="84861" y="84848"/>
                  </a:moveTo>
                  <a:lnTo>
                    <a:pt x="72732" y="84848"/>
                  </a:lnTo>
                  <a:lnTo>
                    <a:pt x="72732" y="96977"/>
                  </a:lnTo>
                  <a:lnTo>
                    <a:pt x="84861" y="96977"/>
                  </a:lnTo>
                  <a:lnTo>
                    <a:pt x="84861" y="84848"/>
                  </a:lnTo>
                  <a:close/>
                </a:path>
                <a:path w="448945" h="158114" extrusionOk="0">
                  <a:moveTo>
                    <a:pt x="84861" y="12128"/>
                  </a:moveTo>
                  <a:lnTo>
                    <a:pt x="72732" y="12128"/>
                  </a:lnTo>
                  <a:lnTo>
                    <a:pt x="72732" y="24244"/>
                  </a:lnTo>
                  <a:lnTo>
                    <a:pt x="84861" y="24244"/>
                  </a:lnTo>
                  <a:lnTo>
                    <a:pt x="84861" y="12128"/>
                  </a:lnTo>
                  <a:close/>
                </a:path>
                <a:path w="448945" h="158114" extrusionOk="0">
                  <a:moveTo>
                    <a:pt x="96977" y="36360"/>
                  </a:moveTo>
                  <a:lnTo>
                    <a:pt x="72732" y="36360"/>
                  </a:lnTo>
                  <a:lnTo>
                    <a:pt x="72732" y="24244"/>
                  </a:lnTo>
                  <a:lnTo>
                    <a:pt x="36372" y="24244"/>
                  </a:lnTo>
                  <a:lnTo>
                    <a:pt x="36372" y="12128"/>
                  </a:lnTo>
                  <a:lnTo>
                    <a:pt x="24244" y="12128"/>
                  </a:lnTo>
                  <a:lnTo>
                    <a:pt x="24244" y="48488"/>
                  </a:lnTo>
                  <a:lnTo>
                    <a:pt x="12128" y="48488"/>
                  </a:lnTo>
                  <a:lnTo>
                    <a:pt x="12128" y="60604"/>
                  </a:lnTo>
                  <a:lnTo>
                    <a:pt x="24244" y="60604"/>
                  </a:lnTo>
                  <a:lnTo>
                    <a:pt x="36372" y="60604"/>
                  </a:lnTo>
                  <a:lnTo>
                    <a:pt x="36372" y="48488"/>
                  </a:lnTo>
                  <a:lnTo>
                    <a:pt x="48488" y="48488"/>
                  </a:lnTo>
                  <a:lnTo>
                    <a:pt x="48488" y="36360"/>
                  </a:lnTo>
                  <a:lnTo>
                    <a:pt x="60617" y="36360"/>
                  </a:lnTo>
                  <a:lnTo>
                    <a:pt x="60617" y="48488"/>
                  </a:lnTo>
                  <a:lnTo>
                    <a:pt x="96977" y="48488"/>
                  </a:lnTo>
                  <a:lnTo>
                    <a:pt x="96977" y="36360"/>
                  </a:lnTo>
                  <a:close/>
                </a:path>
                <a:path w="448945" h="158114" extrusionOk="0">
                  <a:moveTo>
                    <a:pt x="121221" y="36360"/>
                  </a:moveTo>
                  <a:lnTo>
                    <a:pt x="109105" y="36360"/>
                  </a:lnTo>
                  <a:lnTo>
                    <a:pt x="109105" y="48488"/>
                  </a:lnTo>
                  <a:lnTo>
                    <a:pt x="121221" y="48488"/>
                  </a:lnTo>
                  <a:lnTo>
                    <a:pt x="121221" y="36360"/>
                  </a:lnTo>
                  <a:close/>
                </a:path>
                <a:path w="448945" h="158114" extrusionOk="0">
                  <a:moveTo>
                    <a:pt x="121234" y="96977"/>
                  </a:moveTo>
                  <a:lnTo>
                    <a:pt x="96977" y="96977"/>
                  </a:lnTo>
                  <a:lnTo>
                    <a:pt x="96977" y="109093"/>
                  </a:lnTo>
                  <a:lnTo>
                    <a:pt x="121234" y="109093"/>
                  </a:lnTo>
                  <a:lnTo>
                    <a:pt x="121234" y="96977"/>
                  </a:lnTo>
                  <a:close/>
                </a:path>
                <a:path w="448945" h="158114" extrusionOk="0">
                  <a:moveTo>
                    <a:pt x="133350" y="12128"/>
                  </a:moveTo>
                  <a:lnTo>
                    <a:pt x="121234" y="12128"/>
                  </a:lnTo>
                  <a:lnTo>
                    <a:pt x="121234" y="36360"/>
                  </a:lnTo>
                  <a:lnTo>
                    <a:pt x="133350" y="36360"/>
                  </a:lnTo>
                  <a:lnTo>
                    <a:pt x="133350" y="12128"/>
                  </a:lnTo>
                  <a:close/>
                </a:path>
                <a:path w="448945" h="158114" extrusionOk="0">
                  <a:moveTo>
                    <a:pt x="145465" y="84848"/>
                  </a:moveTo>
                  <a:lnTo>
                    <a:pt x="133350" y="84848"/>
                  </a:lnTo>
                  <a:lnTo>
                    <a:pt x="133350" y="109093"/>
                  </a:lnTo>
                  <a:lnTo>
                    <a:pt x="145465" y="109093"/>
                  </a:lnTo>
                  <a:lnTo>
                    <a:pt x="145465" y="84848"/>
                  </a:lnTo>
                  <a:close/>
                </a:path>
                <a:path w="448945" h="158114" extrusionOk="0">
                  <a:moveTo>
                    <a:pt x="145465" y="60604"/>
                  </a:moveTo>
                  <a:lnTo>
                    <a:pt x="109105" y="60604"/>
                  </a:lnTo>
                  <a:lnTo>
                    <a:pt x="109105" y="48488"/>
                  </a:lnTo>
                  <a:lnTo>
                    <a:pt x="96977" y="48488"/>
                  </a:lnTo>
                  <a:lnTo>
                    <a:pt x="96977" y="60604"/>
                  </a:lnTo>
                  <a:lnTo>
                    <a:pt x="60617" y="60604"/>
                  </a:lnTo>
                  <a:lnTo>
                    <a:pt x="60617" y="72732"/>
                  </a:lnTo>
                  <a:lnTo>
                    <a:pt x="84861" y="72732"/>
                  </a:lnTo>
                  <a:lnTo>
                    <a:pt x="84861" y="84848"/>
                  </a:lnTo>
                  <a:lnTo>
                    <a:pt x="96977" y="84848"/>
                  </a:lnTo>
                  <a:lnTo>
                    <a:pt x="96977" y="72732"/>
                  </a:lnTo>
                  <a:lnTo>
                    <a:pt x="109105" y="72732"/>
                  </a:lnTo>
                  <a:lnTo>
                    <a:pt x="145465" y="72732"/>
                  </a:lnTo>
                  <a:lnTo>
                    <a:pt x="145465" y="60604"/>
                  </a:lnTo>
                  <a:close/>
                </a:path>
                <a:path w="448945" h="158114" extrusionOk="0">
                  <a:moveTo>
                    <a:pt x="169710" y="12128"/>
                  </a:moveTo>
                  <a:lnTo>
                    <a:pt x="145465" y="12128"/>
                  </a:lnTo>
                  <a:lnTo>
                    <a:pt x="145465" y="24244"/>
                  </a:lnTo>
                  <a:lnTo>
                    <a:pt x="145465" y="36360"/>
                  </a:lnTo>
                  <a:lnTo>
                    <a:pt x="133350" y="36360"/>
                  </a:lnTo>
                  <a:lnTo>
                    <a:pt x="133350" y="48488"/>
                  </a:lnTo>
                  <a:lnTo>
                    <a:pt x="145465" y="48488"/>
                  </a:lnTo>
                  <a:lnTo>
                    <a:pt x="145465" y="60604"/>
                  </a:lnTo>
                  <a:lnTo>
                    <a:pt x="157581" y="60604"/>
                  </a:lnTo>
                  <a:lnTo>
                    <a:pt x="157581" y="24244"/>
                  </a:lnTo>
                  <a:lnTo>
                    <a:pt x="169710" y="24244"/>
                  </a:lnTo>
                  <a:lnTo>
                    <a:pt x="169710" y="12128"/>
                  </a:lnTo>
                  <a:close/>
                </a:path>
                <a:path w="448945" h="158114" extrusionOk="0">
                  <a:moveTo>
                    <a:pt x="193941" y="48488"/>
                  </a:moveTo>
                  <a:lnTo>
                    <a:pt x="181825" y="48488"/>
                  </a:lnTo>
                  <a:lnTo>
                    <a:pt x="181825" y="36360"/>
                  </a:lnTo>
                  <a:lnTo>
                    <a:pt x="169710" y="36360"/>
                  </a:lnTo>
                  <a:lnTo>
                    <a:pt x="169710" y="48488"/>
                  </a:lnTo>
                  <a:lnTo>
                    <a:pt x="157594" y="48488"/>
                  </a:lnTo>
                  <a:lnTo>
                    <a:pt x="157594" y="60604"/>
                  </a:lnTo>
                  <a:lnTo>
                    <a:pt x="169710" y="60604"/>
                  </a:lnTo>
                  <a:lnTo>
                    <a:pt x="181825" y="60604"/>
                  </a:lnTo>
                  <a:lnTo>
                    <a:pt x="181825" y="72732"/>
                  </a:lnTo>
                  <a:lnTo>
                    <a:pt x="157594" y="72732"/>
                  </a:lnTo>
                  <a:lnTo>
                    <a:pt x="157594" y="84848"/>
                  </a:lnTo>
                  <a:lnTo>
                    <a:pt x="181825" y="84848"/>
                  </a:lnTo>
                  <a:lnTo>
                    <a:pt x="181825" y="157581"/>
                  </a:lnTo>
                  <a:lnTo>
                    <a:pt x="193941" y="157581"/>
                  </a:lnTo>
                  <a:lnTo>
                    <a:pt x="193941" y="48488"/>
                  </a:lnTo>
                  <a:close/>
                </a:path>
                <a:path w="448945" h="158114" extrusionOk="0">
                  <a:moveTo>
                    <a:pt x="193941" y="12128"/>
                  </a:moveTo>
                  <a:lnTo>
                    <a:pt x="181825" y="12128"/>
                  </a:lnTo>
                  <a:lnTo>
                    <a:pt x="181825" y="36360"/>
                  </a:lnTo>
                  <a:lnTo>
                    <a:pt x="193941" y="36360"/>
                  </a:lnTo>
                  <a:lnTo>
                    <a:pt x="193941" y="12128"/>
                  </a:lnTo>
                  <a:close/>
                </a:path>
                <a:path w="448945" h="158114" extrusionOk="0">
                  <a:moveTo>
                    <a:pt x="206070" y="60604"/>
                  </a:moveTo>
                  <a:lnTo>
                    <a:pt x="193954" y="60604"/>
                  </a:lnTo>
                  <a:lnTo>
                    <a:pt x="193954" y="72732"/>
                  </a:lnTo>
                  <a:lnTo>
                    <a:pt x="206070" y="72732"/>
                  </a:lnTo>
                  <a:lnTo>
                    <a:pt x="206070" y="60604"/>
                  </a:lnTo>
                  <a:close/>
                </a:path>
                <a:path w="448945" h="158114" extrusionOk="0">
                  <a:moveTo>
                    <a:pt x="218186" y="84848"/>
                  </a:moveTo>
                  <a:lnTo>
                    <a:pt x="206070" y="84848"/>
                  </a:lnTo>
                  <a:lnTo>
                    <a:pt x="206070" y="96977"/>
                  </a:lnTo>
                  <a:lnTo>
                    <a:pt x="193954" y="96977"/>
                  </a:lnTo>
                  <a:lnTo>
                    <a:pt x="193954" y="121221"/>
                  </a:lnTo>
                  <a:lnTo>
                    <a:pt x="206070" y="121221"/>
                  </a:lnTo>
                  <a:lnTo>
                    <a:pt x="206070" y="109093"/>
                  </a:lnTo>
                  <a:lnTo>
                    <a:pt x="218186" y="109093"/>
                  </a:lnTo>
                  <a:lnTo>
                    <a:pt x="218186" y="84848"/>
                  </a:lnTo>
                  <a:close/>
                </a:path>
                <a:path w="448945" h="158114" extrusionOk="0">
                  <a:moveTo>
                    <a:pt x="218186" y="48488"/>
                  </a:moveTo>
                  <a:lnTo>
                    <a:pt x="206070" y="48488"/>
                  </a:lnTo>
                  <a:lnTo>
                    <a:pt x="206070" y="60604"/>
                  </a:lnTo>
                  <a:lnTo>
                    <a:pt x="218186" y="60604"/>
                  </a:lnTo>
                  <a:lnTo>
                    <a:pt x="218186" y="48488"/>
                  </a:lnTo>
                  <a:close/>
                </a:path>
                <a:path w="448945" h="158114" extrusionOk="0">
                  <a:moveTo>
                    <a:pt x="230314" y="36360"/>
                  </a:moveTo>
                  <a:lnTo>
                    <a:pt x="218198" y="36360"/>
                  </a:lnTo>
                  <a:lnTo>
                    <a:pt x="218198" y="48488"/>
                  </a:lnTo>
                  <a:lnTo>
                    <a:pt x="230314" y="48488"/>
                  </a:lnTo>
                  <a:lnTo>
                    <a:pt x="230314" y="36360"/>
                  </a:lnTo>
                  <a:close/>
                </a:path>
                <a:path w="448945" h="158114" extrusionOk="0">
                  <a:moveTo>
                    <a:pt x="242443" y="72732"/>
                  </a:moveTo>
                  <a:lnTo>
                    <a:pt x="218198" y="72732"/>
                  </a:lnTo>
                  <a:lnTo>
                    <a:pt x="218198" y="96977"/>
                  </a:lnTo>
                  <a:lnTo>
                    <a:pt x="242443" y="96977"/>
                  </a:lnTo>
                  <a:lnTo>
                    <a:pt x="242443" y="72732"/>
                  </a:lnTo>
                  <a:close/>
                </a:path>
                <a:path w="448945" h="158114" extrusionOk="0">
                  <a:moveTo>
                    <a:pt x="254558" y="24244"/>
                  </a:moveTo>
                  <a:lnTo>
                    <a:pt x="242443" y="24244"/>
                  </a:lnTo>
                  <a:lnTo>
                    <a:pt x="242443" y="12128"/>
                  </a:lnTo>
                  <a:lnTo>
                    <a:pt x="230314" y="12128"/>
                  </a:lnTo>
                  <a:lnTo>
                    <a:pt x="230314" y="36360"/>
                  </a:lnTo>
                  <a:lnTo>
                    <a:pt x="242443" y="36360"/>
                  </a:lnTo>
                  <a:lnTo>
                    <a:pt x="254558" y="36360"/>
                  </a:lnTo>
                  <a:lnTo>
                    <a:pt x="254558" y="24244"/>
                  </a:lnTo>
                  <a:close/>
                </a:path>
                <a:path w="448945" h="158114" extrusionOk="0">
                  <a:moveTo>
                    <a:pt x="266687" y="84848"/>
                  </a:moveTo>
                  <a:lnTo>
                    <a:pt x="254558" y="84848"/>
                  </a:lnTo>
                  <a:lnTo>
                    <a:pt x="254558" y="109093"/>
                  </a:lnTo>
                  <a:lnTo>
                    <a:pt x="266687" y="109093"/>
                  </a:lnTo>
                  <a:lnTo>
                    <a:pt x="266687" y="84848"/>
                  </a:lnTo>
                  <a:close/>
                </a:path>
                <a:path w="448945" h="158114" extrusionOk="0">
                  <a:moveTo>
                    <a:pt x="266687" y="12128"/>
                  </a:moveTo>
                  <a:lnTo>
                    <a:pt x="254558" y="12128"/>
                  </a:lnTo>
                  <a:lnTo>
                    <a:pt x="254558" y="24244"/>
                  </a:lnTo>
                  <a:lnTo>
                    <a:pt x="266687" y="24244"/>
                  </a:lnTo>
                  <a:lnTo>
                    <a:pt x="266687" y="12128"/>
                  </a:lnTo>
                  <a:close/>
                </a:path>
                <a:path w="448945" h="158114" extrusionOk="0">
                  <a:moveTo>
                    <a:pt x="290931" y="84848"/>
                  </a:moveTo>
                  <a:lnTo>
                    <a:pt x="278803" y="84848"/>
                  </a:lnTo>
                  <a:lnTo>
                    <a:pt x="278803" y="96977"/>
                  </a:lnTo>
                  <a:lnTo>
                    <a:pt x="290931" y="96977"/>
                  </a:lnTo>
                  <a:lnTo>
                    <a:pt x="290931" y="84848"/>
                  </a:lnTo>
                  <a:close/>
                </a:path>
                <a:path w="448945" h="158114" extrusionOk="0">
                  <a:moveTo>
                    <a:pt x="290931" y="60604"/>
                  </a:moveTo>
                  <a:lnTo>
                    <a:pt x="266687" y="60604"/>
                  </a:lnTo>
                  <a:lnTo>
                    <a:pt x="266687" y="72732"/>
                  </a:lnTo>
                  <a:lnTo>
                    <a:pt x="266687" y="84848"/>
                  </a:lnTo>
                  <a:lnTo>
                    <a:pt x="278803" y="84848"/>
                  </a:lnTo>
                  <a:lnTo>
                    <a:pt x="278803" y="72732"/>
                  </a:lnTo>
                  <a:lnTo>
                    <a:pt x="290931" y="72732"/>
                  </a:lnTo>
                  <a:lnTo>
                    <a:pt x="290931" y="60604"/>
                  </a:lnTo>
                  <a:close/>
                </a:path>
                <a:path w="448945" h="158114" extrusionOk="0">
                  <a:moveTo>
                    <a:pt x="290931" y="12128"/>
                  </a:moveTo>
                  <a:lnTo>
                    <a:pt x="278803" y="12128"/>
                  </a:lnTo>
                  <a:lnTo>
                    <a:pt x="278803" y="24244"/>
                  </a:lnTo>
                  <a:lnTo>
                    <a:pt x="266687" y="24244"/>
                  </a:lnTo>
                  <a:lnTo>
                    <a:pt x="266687" y="36360"/>
                  </a:lnTo>
                  <a:lnTo>
                    <a:pt x="254558" y="36360"/>
                  </a:lnTo>
                  <a:lnTo>
                    <a:pt x="254558" y="48488"/>
                  </a:lnTo>
                  <a:lnTo>
                    <a:pt x="230314" y="48488"/>
                  </a:lnTo>
                  <a:lnTo>
                    <a:pt x="230314" y="60604"/>
                  </a:lnTo>
                  <a:lnTo>
                    <a:pt x="242443" y="60604"/>
                  </a:lnTo>
                  <a:lnTo>
                    <a:pt x="242443" y="72732"/>
                  </a:lnTo>
                  <a:lnTo>
                    <a:pt x="254558" y="72732"/>
                  </a:lnTo>
                  <a:lnTo>
                    <a:pt x="254558" y="60604"/>
                  </a:lnTo>
                  <a:lnTo>
                    <a:pt x="266687" y="60604"/>
                  </a:lnTo>
                  <a:lnTo>
                    <a:pt x="266687" y="48488"/>
                  </a:lnTo>
                  <a:lnTo>
                    <a:pt x="278803" y="48488"/>
                  </a:lnTo>
                  <a:lnTo>
                    <a:pt x="278803" y="36360"/>
                  </a:lnTo>
                  <a:lnTo>
                    <a:pt x="290931" y="36360"/>
                  </a:lnTo>
                  <a:lnTo>
                    <a:pt x="290931" y="12128"/>
                  </a:lnTo>
                  <a:close/>
                </a:path>
                <a:path w="448945" h="158114" extrusionOk="0">
                  <a:moveTo>
                    <a:pt x="303047" y="72732"/>
                  </a:moveTo>
                  <a:lnTo>
                    <a:pt x="290931" y="72732"/>
                  </a:lnTo>
                  <a:lnTo>
                    <a:pt x="290931" y="84848"/>
                  </a:lnTo>
                  <a:lnTo>
                    <a:pt x="303047" y="84848"/>
                  </a:lnTo>
                  <a:lnTo>
                    <a:pt x="303047" y="72732"/>
                  </a:lnTo>
                  <a:close/>
                </a:path>
                <a:path w="448945" h="158114" extrusionOk="0">
                  <a:moveTo>
                    <a:pt x="303047" y="36360"/>
                  </a:moveTo>
                  <a:lnTo>
                    <a:pt x="290931" y="36360"/>
                  </a:lnTo>
                  <a:lnTo>
                    <a:pt x="290931" y="60604"/>
                  </a:lnTo>
                  <a:lnTo>
                    <a:pt x="303047" y="60604"/>
                  </a:lnTo>
                  <a:lnTo>
                    <a:pt x="303047" y="36360"/>
                  </a:lnTo>
                  <a:close/>
                </a:path>
                <a:path w="448945" h="158114" extrusionOk="0">
                  <a:moveTo>
                    <a:pt x="315175" y="84848"/>
                  </a:moveTo>
                  <a:lnTo>
                    <a:pt x="303047" y="84848"/>
                  </a:lnTo>
                  <a:lnTo>
                    <a:pt x="303047" y="109093"/>
                  </a:lnTo>
                  <a:lnTo>
                    <a:pt x="315175" y="109093"/>
                  </a:lnTo>
                  <a:lnTo>
                    <a:pt x="315175" y="84848"/>
                  </a:lnTo>
                  <a:close/>
                </a:path>
                <a:path w="448945" h="158114" extrusionOk="0">
                  <a:moveTo>
                    <a:pt x="315175" y="12128"/>
                  </a:moveTo>
                  <a:lnTo>
                    <a:pt x="303047" y="12128"/>
                  </a:lnTo>
                  <a:lnTo>
                    <a:pt x="303047" y="24244"/>
                  </a:lnTo>
                  <a:lnTo>
                    <a:pt x="315175" y="24244"/>
                  </a:lnTo>
                  <a:lnTo>
                    <a:pt x="315175" y="12128"/>
                  </a:lnTo>
                  <a:close/>
                </a:path>
                <a:path w="448945" h="158114" extrusionOk="0">
                  <a:moveTo>
                    <a:pt x="339420" y="84848"/>
                  </a:moveTo>
                  <a:lnTo>
                    <a:pt x="327291" y="84848"/>
                  </a:lnTo>
                  <a:lnTo>
                    <a:pt x="327291" y="121221"/>
                  </a:lnTo>
                  <a:lnTo>
                    <a:pt x="339420" y="121221"/>
                  </a:lnTo>
                  <a:lnTo>
                    <a:pt x="339420" y="84848"/>
                  </a:lnTo>
                  <a:close/>
                </a:path>
                <a:path w="448945" h="158114" extrusionOk="0">
                  <a:moveTo>
                    <a:pt x="351536" y="24244"/>
                  </a:moveTo>
                  <a:lnTo>
                    <a:pt x="339420" y="24244"/>
                  </a:lnTo>
                  <a:lnTo>
                    <a:pt x="339420" y="12128"/>
                  </a:lnTo>
                  <a:lnTo>
                    <a:pt x="327291" y="12128"/>
                  </a:lnTo>
                  <a:lnTo>
                    <a:pt x="327291" y="36360"/>
                  </a:lnTo>
                  <a:lnTo>
                    <a:pt x="339420" y="36360"/>
                  </a:lnTo>
                  <a:lnTo>
                    <a:pt x="351536" y="36360"/>
                  </a:lnTo>
                  <a:lnTo>
                    <a:pt x="351536" y="24244"/>
                  </a:lnTo>
                  <a:close/>
                </a:path>
                <a:path w="448945" h="158114" extrusionOk="0">
                  <a:moveTo>
                    <a:pt x="375793" y="60604"/>
                  </a:moveTo>
                  <a:lnTo>
                    <a:pt x="363664" y="60604"/>
                  </a:lnTo>
                  <a:lnTo>
                    <a:pt x="363664" y="72732"/>
                  </a:lnTo>
                  <a:lnTo>
                    <a:pt x="375793" y="72732"/>
                  </a:lnTo>
                  <a:lnTo>
                    <a:pt x="375793" y="60604"/>
                  </a:lnTo>
                  <a:close/>
                </a:path>
                <a:path w="448945" h="158114" extrusionOk="0">
                  <a:moveTo>
                    <a:pt x="387908" y="72732"/>
                  </a:moveTo>
                  <a:lnTo>
                    <a:pt x="375793" y="72732"/>
                  </a:lnTo>
                  <a:lnTo>
                    <a:pt x="375793" y="84848"/>
                  </a:lnTo>
                  <a:lnTo>
                    <a:pt x="363651" y="84848"/>
                  </a:lnTo>
                  <a:lnTo>
                    <a:pt x="363651" y="72732"/>
                  </a:lnTo>
                  <a:lnTo>
                    <a:pt x="351536" y="72732"/>
                  </a:lnTo>
                  <a:lnTo>
                    <a:pt x="351536" y="48488"/>
                  </a:lnTo>
                  <a:lnTo>
                    <a:pt x="327291" y="48488"/>
                  </a:lnTo>
                  <a:lnTo>
                    <a:pt x="327291" y="60604"/>
                  </a:lnTo>
                  <a:lnTo>
                    <a:pt x="303047" y="60604"/>
                  </a:lnTo>
                  <a:lnTo>
                    <a:pt x="303047" y="72732"/>
                  </a:lnTo>
                  <a:lnTo>
                    <a:pt x="315175" y="72732"/>
                  </a:lnTo>
                  <a:lnTo>
                    <a:pt x="315175" y="84848"/>
                  </a:lnTo>
                  <a:lnTo>
                    <a:pt x="327291" y="84848"/>
                  </a:lnTo>
                  <a:lnTo>
                    <a:pt x="327291" y="72732"/>
                  </a:lnTo>
                  <a:lnTo>
                    <a:pt x="339420" y="72732"/>
                  </a:lnTo>
                  <a:lnTo>
                    <a:pt x="339420" y="84848"/>
                  </a:lnTo>
                  <a:lnTo>
                    <a:pt x="351548" y="84848"/>
                  </a:lnTo>
                  <a:lnTo>
                    <a:pt x="351548" y="96977"/>
                  </a:lnTo>
                  <a:lnTo>
                    <a:pt x="375793" y="96977"/>
                  </a:lnTo>
                  <a:lnTo>
                    <a:pt x="387908" y="96977"/>
                  </a:lnTo>
                  <a:lnTo>
                    <a:pt x="387908" y="72732"/>
                  </a:lnTo>
                  <a:close/>
                </a:path>
                <a:path w="448945" h="158114" extrusionOk="0">
                  <a:moveTo>
                    <a:pt x="400011" y="48488"/>
                  </a:moveTo>
                  <a:lnTo>
                    <a:pt x="387908" y="48488"/>
                  </a:lnTo>
                  <a:lnTo>
                    <a:pt x="387908" y="12128"/>
                  </a:lnTo>
                  <a:lnTo>
                    <a:pt x="375793" y="12128"/>
                  </a:lnTo>
                  <a:lnTo>
                    <a:pt x="375793" y="36360"/>
                  </a:lnTo>
                  <a:lnTo>
                    <a:pt x="363664" y="36360"/>
                  </a:lnTo>
                  <a:lnTo>
                    <a:pt x="363664" y="12128"/>
                  </a:lnTo>
                  <a:lnTo>
                    <a:pt x="351548" y="12128"/>
                  </a:lnTo>
                  <a:lnTo>
                    <a:pt x="351548" y="60604"/>
                  </a:lnTo>
                  <a:lnTo>
                    <a:pt x="363664" y="60604"/>
                  </a:lnTo>
                  <a:lnTo>
                    <a:pt x="363664" y="48488"/>
                  </a:lnTo>
                  <a:lnTo>
                    <a:pt x="375793" y="48488"/>
                  </a:lnTo>
                  <a:lnTo>
                    <a:pt x="387896" y="48488"/>
                  </a:lnTo>
                  <a:lnTo>
                    <a:pt x="387896" y="60604"/>
                  </a:lnTo>
                  <a:lnTo>
                    <a:pt x="400011" y="60604"/>
                  </a:lnTo>
                  <a:lnTo>
                    <a:pt x="400011" y="48488"/>
                  </a:lnTo>
                  <a:close/>
                </a:path>
                <a:path w="448945" h="158114" extrusionOk="0">
                  <a:moveTo>
                    <a:pt x="424256" y="0"/>
                  </a:moveTo>
                  <a:lnTo>
                    <a:pt x="412140" y="0"/>
                  </a:lnTo>
                  <a:lnTo>
                    <a:pt x="412140" y="60604"/>
                  </a:lnTo>
                  <a:lnTo>
                    <a:pt x="400024" y="60604"/>
                  </a:lnTo>
                  <a:lnTo>
                    <a:pt x="400024" y="72732"/>
                  </a:lnTo>
                  <a:lnTo>
                    <a:pt x="412140" y="72732"/>
                  </a:lnTo>
                  <a:lnTo>
                    <a:pt x="412140" y="84848"/>
                  </a:lnTo>
                  <a:lnTo>
                    <a:pt x="400024" y="84848"/>
                  </a:lnTo>
                  <a:lnTo>
                    <a:pt x="400024" y="96977"/>
                  </a:lnTo>
                  <a:lnTo>
                    <a:pt x="412140" y="96977"/>
                  </a:lnTo>
                  <a:lnTo>
                    <a:pt x="424256" y="96977"/>
                  </a:lnTo>
                  <a:lnTo>
                    <a:pt x="424256" y="0"/>
                  </a:lnTo>
                  <a:close/>
                </a:path>
                <a:path w="448945" h="158114" extrusionOk="0">
                  <a:moveTo>
                    <a:pt x="436384" y="48488"/>
                  </a:moveTo>
                  <a:lnTo>
                    <a:pt x="424268" y="48488"/>
                  </a:lnTo>
                  <a:lnTo>
                    <a:pt x="424268" y="60604"/>
                  </a:lnTo>
                  <a:lnTo>
                    <a:pt x="436384" y="60604"/>
                  </a:lnTo>
                  <a:lnTo>
                    <a:pt x="436384" y="48488"/>
                  </a:lnTo>
                  <a:close/>
                </a:path>
                <a:path w="448945" h="158114" extrusionOk="0">
                  <a:moveTo>
                    <a:pt x="448513" y="24244"/>
                  </a:moveTo>
                  <a:lnTo>
                    <a:pt x="436384" y="24244"/>
                  </a:lnTo>
                  <a:lnTo>
                    <a:pt x="436384" y="48488"/>
                  </a:lnTo>
                  <a:lnTo>
                    <a:pt x="448513" y="48488"/>
                  </a:lnTo>
                  <a:lnTo>
                    <a:pt x="448513" y="24244"/>
                  </a:lnTo>
                  <a:close/>
                </a:path>
              </a:pathLst>
            </a:custGeom>
            <a:solidFill>
              <a:srgbClr val="00802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61"/>
            <p:cNvSpPr/>
            <p:nvPr/>
          </p:nvSpPr>
          <p:spPr>
            <a:xfrm>
              <a:off x="4529455" y="3363848"/>
              <a:ext cx="448945" cy="194310"/>
            </a:xfrm>
            <a:custGeom>
              <a:avLst/>
              <a:gdLst/>
              <a:ahLst/>
              <a:cxnLst/>
              <a:rect l="l" t="t" r="r" b="b"/>
              <a:pathLst>
                <a:path w="448945" h="194310" extrusionOk="0">
                  <a:moveTo>
                    <a:pt x="12115" y="72720"/>
                  </a:moveTo>
                  <a:lnTo>
                    <a:pt x="0" y="72720"/>
                  </a:lnTo>
                  <a:lnTo>
                    <a:pt x="0" y="109093"/>
                  </a:lnTo>
                  <a:lnTo>
                    <a:pt x="12115" y="109093"/>
                  </a:lnTo>
                  <a:lnTo>
                    <a:pt x="12115" y="72720"/>
                  </a:lnTo>
                  <a:close/>
                </a:path>
                <a:path w="448945" h="194310" extrusionOk="0">
                  <a:moveTo>
                    <a:pt x="12115" y="48488"/>
                  </a:moveTo>
                  <a:lnTo>
                    <a:pt x="0" y="48488"/>
                  </a:lnTo>
                  <a:lnTo>
                    <a:pt x="0" y="60604"/>
                  </a:lnTo>
                  <a:lnTo>
                    <a:pt x="12115" y="60604"/>
                  </a:lnTo>
                  <a:lnTo>
                    <a:pt x="12115" y="48488"/>
                  </a:lnTo>
                  <a:close/>
                </a:path>
                <a:path w="448945" h="194310" extrusionOk="0">
                  <a:moveTo>
                    <a:pt x="24244" y="24244"/>
                  </a:moveTo>
                  <a:lnTo>
                    <a:pt x="12128" y="24244"/>
                  </a:lnTo>
                  <a:lnTo>
                    <a:pt x="12128" y="36360"/>
                  </a:lnTo>
                  <a:lnTo>
                    <a:pt x="24244" y="36360"/>
                  </a:lnTo>
                  <a:lnTo>
                    <a:pt x="24244" y="24244"/>
                  </a:lnTo>
                  <a:close/>
                </a:path>
                <a:path w="448945" h="194310" extrusionOk="0">
                  <a:moveTo>
                    <a:pt x="48488" y="48488"/>
                  </a:moveTo>
                  <a:lnTo>
                    <a:pt x="36372" y="48488"/>
                  </a:lnTo>
                  <a:lnTo>
                    <a:pt x="36372" y="36372"/>
                  </a:lnTo>
                  <a:lnTo>
                    <a:pt x="24244" y="36372"/>
                  </a:lnTo>
                  <a:lnTo>
                    <a:pt x="24244" y="60604"/>
                  </a:lnTo>
                  <a:lnTo>
                    <a:pt x="36372" y="60604"/>
                  </a:lnTo>
                  <a:lnTo>
                    <a:pt x="48488" y="60604"/>
                  </a:lnTo>
                  <a:lnTo>
                    <a:pt x="48488" y="48488"/>
                  </a:lnTo>
                  <a:close/>
                </a:path>
                <a:path w="448945" h="194310" extrusionOk="0">
                  <a:moveTo>
                    <a:pt x="48488" y="24244"/>
                  </a:moveTo>
                  <a:lnTo>
                    <a:pt x="36372" y="24244"/>
                  </a:lnTo>
                  <a:lnTo>
                    <a:pt x="36372" y="36360"/>
                  </a:lnTo>
                  <a:lnTo>
                    <a:pt x="48488" y="36360"/>
                  </a:lnTo>
                  <a:lnTo>
                    <a:pt x="48488" y="24244"/>
                  </a:lnTo>
                  <a:close/>
                </a:path>
                <a:path w="448945" h="194310" extrusionOk="0">
                  <a:moveTo>
                    <a:pt x="84861" y="84848"/>
                  </a:moveTo>
                  <a:lnTo>
                    <a:pt x="60617" y="84848"/>
                  </a:lnTo>
                  <a:lnTo>
                    <a:pt x="60617" y="96964"/>
                  </a:lnTo>
                  <a:lnTo>
                    <a:pt x="48488" y="96964"/>
                  </a:lnTo>
                  <a:lnTo>
                    <a:pt x="48488" y="84836"/>
                  </a:lnTo>
                  <a:lnTo>
                    <a:pt x="36372" y="84836"/>
                  </a:lnTo>
                  <a:lnTo>
                    <a:pt x="36372" y="72720"/>
                  </a:lnTo>
                  <a:lnTo>
                    <a:pt x="24244" y="72720"/>
                  </a:lnTo>
                  <a:lnTo>
                    <a:pt x="24244" y="96964"/>
                  </a:lnTo>
                  <a:lnTo>
                    <a:pt x="12128" y="96964"/>
                  </a:lnTo>
                  <a:lnTo>
                    <a:pt x="12128" y="109093"/>
                  </a:lnTo>
                  <a:lnTo>
                    <a:pt x="24244" y="109093"/>
                  </a:lnTo>
                  <a:lnTo>
                    <a:pt x="36372" y="109093"/>
                  </a:lnTo>
                  <a:lnTo>
                    <a:pt x="48488" y="109093"/>
                  </a:lnTo>
                  <a:lnTo>
                    <a:pt x="72732" y="109093"/>
                  </a:lnTo>
                  <a:lnTo>
                    <a:pt x="72732" y="96964"/>
                  </a:lnTo>
                  <a:lnTo>
                    <a:pt x="84861" y="96964"/>
                  </a:lnTo>
                  <a:lnTo>
                    <a:pt x="84861" y="84848"/>
                  </a:lnTo>
                  <a:close/>
                </a:path>
                <a:path w="448945" h="194310" extrusionOk="0">
                  <a:moveTo>
                    <a:pt x="96977" y="96964"/>
                  </a:moveTo>
                  <a:lnTo>
                    <a:pt x="84861" y="96964"/>
                  </a:lnTo>
                  <a:lnTo>
                    <a:pt x="84861" y="121208"/>
                  </a:lnTo>
                  <a:lnTo>
                    <a:pt x="96977" y="121208"/>
                  </a:lnTo>
                  <a:lnTo>
                    <a:pt x="96977" y="96964"/>
                  </a:lnTo>
                  <a:close/>
                </a:path>
                <a:path w="448945" h="194310" extrusionOk="0">
                  <a:moveTo>
                    <a:pt x="96977" y="60604"/>
                  </a:moveTo>
                  <a:lnTo>
                    <a:pt x="72732" y="60604"/>
                  </a:lnTo>
                  <a:lnTo>
                    <a:pt x="72732" y="72732"/>
                  </a:lnTo>
                  <a:lnTo>
                    <a:pt x="84861" y="72732"/>
                  </a:lnTo>
                  <a:lnTo>
                    <a:pt x="84861" y="84848"/>
                  </a:lnTo>
                  <a:lnTo>
                    <a:pt x="96977" y="84848"/>
                  </a:lnTo>
                  <a:lnTo>
                    <a:pt x="96977" y="72732"/>
                  </a:lnTo>
                  <a:lnTo>
                    <a:pt x="96977" y="60604"/>
                  </a:lnTo>
                  <a:close/>
                </a:path>
                <a:path w="448945" h="194310" extrusionOk="0">
                  <a:moveTo>
                    <a:pt x="96977" y="36372"/>
                  </a:moveTo>
                  <a:lnTo>
                    <a:pt x="72732" y="36372"/>
                  </a:lnTo>
                  <a:lnTo>
                    <a:pt x="72732" y="24244"/>
                  </a:lnTo>
                  <a:lnTo>
                    <a:pt x="60617" y="24244"/>
                  </a:lnTo>
                  <a:lnTo>
                    <a:pt x="60617" y="48488"/>
                  </a:lnTo>
                  <a:lnTo>
                    <a:pt x="72732" y="48488"/>
                  </a:lnTo>
                  <a:lnTo>
                    <a:pt x="96977" y="48488"/>
                  </a:lnTo>
                  <a:lnTo>
                    <a:pt x="96977" y="36372"/>
                  </a:lnTo>
                  <a:close/>
                </a:path>
                <a:path w="448945" h="194310" extrusionOk="0">
                  <a:moveTo>
                    <a:pt x="96977" y="12115"/>
                  </a:moveTo>
                  <a:lnTo>
                    <a:pt x="72732" y="12115"/>
                  </a:lnTo>
                  <a:lnTo>
                    <a:pt x="72732" y="24244"/>
                  </a:lnTo>
                  <a:lnTo>
                    <a:pt x="96977" y="24244"/>
                  </a:lnTo>
                  <a:lnTo>
                    <a:pt x="96977" y="12115"/>
                  </a:lnTo>
                  <a:close/>
                </a:path>
                <a:path w="448945" h="194310" extrusionOk="0">
                  <a:moveTo>
                    <a:pt x="133350" y="60604"/>
                  </a:moveTo>
                  <a:lnTo>
                    <a:pt x="121234" y="60604"/>
                  </a:lnTo>
                  <a:lnTo>
                    <a:pt x="121234" y="48488"/>
                  </a:lnTo>
                  <a:lnTo>
                    <a:pt x="96977" y="48488"/>
                  </a:lnTo>
                  <a:lnTo>
                    <a:pt x="96977" y="60604"/>
                  </a:lnTo>
                  <a:lnTo>
                    <a:pt x="109105" y="60604"/>
                  </a:lnTo>
                  <a:lnTo>
                    <a:pt x="109105" y="72732"/>
                  </a:lnTo>
                  <a:lnTo>
                    <a:pt x="109105" y="96964"/>
                  </a:lnTo>
                  <a:lnTo>
                    <a:pt x="121221" y="96964"/>
                  </a:lnTo>
                  <a:lnTo>
                    <a:pt x="121221" y="72732"/>
                  </a:lnTo>
                  <a:lnTo>
                    <a:pt x="133350" y="72732"/>
                  </a:lnTo>
                  <a:lnTo>
                    <a:pt x="133350" y="60604"/>
                  </a:lnTo>
                  <a:close/>
                </a:path>
                <a:path w="448945" h="194310" extrusionOk="0">
                  <a:moveTo>
                    <a:pt x="145465" y="24244"/>
                  </a:moveTo>
                  <a:lnTo>
                    <a:pt x="133350" y="24244"/>
                  </a:lnTo>
                  <a:lnTo>
                    <a:pt x="133350" y="12115"/>
                  </a:lnTo>
                  <a:lnTo>
                    <a:pt x="121234" y="12115"/>
                  </a:lnTo>
                  <a:lnTo>
                    <a:pt x="121234" y="48488"/>
                  </a:lnTo>
                  <a:lnTo>
                    <a:pt x="133350" y="48488"/>
                  </a:lnTo>
                  <a:lnTo>
                    <a:pt x="133350" y="36360"/>
                  </a:lnTo>
                  <a:lnTo>
                    <a:pt x="145465" y="36360"/>
                  </a:lnTo>
                  <a:lnTo>
                    <a:pt x="145465" y="24244"/>
                  </a:lnTo>
                  <a:close/>
                </a:path>
                <a:path w="448945" h="194310" extrusionOk="0">
                  <a:moveTo>
                    <a:pt x="157594" y="96964"/>
                  </a:moveTo>
                  <a:lnTo>
                    <a:pt x="121234" y="96964"/>
                  </a:lnTo>
                  <a:lnTo>
                    <a:pt x="121234" y="109093"/>
                  </a:lnTo>
                  <a:lnTo>
                    <a:pt x="157594" y="109093"/>
                  </a:lnTo>
                  <a:lnTo>
                    <a:pt x="157594" y="96964"/>
                  </a:lnTo>
                  <a:close/>
                </a:path>
                <a:path w="448945" h="194310" extrusionOk="0">
                  <a:moveTo>
                    <a:pt x="169710" y="72732"/>
                  </a:moveTo>
                  <a:lnTo>
                    <a:pt x="133350" y="72732"/>
                  </a:lnTo>
                  <a:lnTo>
                    <a:pt x="133350" y="84848"/>
                  </a:lnTo>
                  <a:lnTo>
                    <a:pt x="169710" y="84848"/>
                  </a:lnTo>
                  <a:lnTo>
                    <a:pt x="169710" y="72732"/>
                  </a:lnTo>
                  <a:close/>
                </a:path>
                <a:path w="448945" h="194310" extrusionOk="0">
                  <a:moveTo>
                    <a:pt x="181825" y="36360"/>
                  </a:moveTo>
                  <a:lnTo>
                    <a:pt x="169722" y="36360"/>
                  </a:lnTo>
                  <a:lnTo>
                    <a:pt x="169722" y="24244"/>
                  </a:lnTo>
                  <a:lnTo>
                    <a:pt x="157594" y="24244"/>
                  </a:lnTo>
                  <a:lnTo>
                    <a:pt x="157594" y="36360"/>
                  </a:lnTo>
                  <a:lnTo>
                    <a:pt x="169710" y="36360"/>
                  </a:lnTo>
                  <a:lnTo>
                    <a:pt x="169710" y="48488"/>
                  </a:lnTo>
                  <a:lnTo>
                    <a:pt x="157594" y="48488"/>
                  </a:lnTo>
                  <a:lnTo>
                    <a:pt x="157594" y="60604"/>
                  </a:lnTo>
                  <a:lnTo>
                    <a:pt x="169710" y="60604"/>
                  </a:lnTo>
                  <a:lnTo>
                    <a:pt x="169710" y="72732"/>
                  </a:lnTo>
                  <a:lnTo>
                    <a:pt x="181825" y="72732"/>
                  </a:lnTo>
                  <a:lnTo>
                    <a:pt x="181825" y="36360"/>
                  </a:lnTo>
                  <a:close/>
                </a:path>
                <a:path w="448945" h="194310" extrusionOk="0">
                  <a:moveTo>
                    <a:pt x="206070" y="36372"/>
                  </a:moveTo>
                  <a:lnTo>
                    <a:pt x="193954" y="36372"/>
                  </a:lnTo>
                  <a:lnTo>
                    <a:pt x="193954" y="48488"/>
                  </a:lnTo>
                  <a:lnTo>
                    <a:pt x="206070" y="48488"/>
                  </a:lnTo>
                  <a:lnTo>
                    <a:pt x="206070" y="36372"/>
                  </a:lnTo>
                  <a:close/>
                </a:path>
                <a:path w="448945" h="194310" extrusionOk="0">
                  <a:moveTo>
                    <a:pt x="206070" y="0"/>
                  </a:moveTo>
                  <a:lnTo>
                    <a:pt x="193954" y="0"/>
                  </a:lnTo>
                  <a:lnTo>
                    <a:pt x="193954" y="24244"/>
                  </a:lnTo>
                  <a:lnTo>
                    <a:pt x="206070" y="24244"/>
                  </a:lnTo>
                  <a:lnTo>
                    <a:pt x="206070" y="0"/>
                  </a:lnTo>
                  <a:close/>
                </a:path>
                <a:path w="448945" h="194310" extrusionOk="0">
                  <a:moveTo>
                    <a:pt x="218186" y="72720"/>
                  </a:moveTo>
                  <a:lnTo>
                    <a:pt x="206070" y="72720"/>
                  </a:lnTo>
                  <a:lnTo>
                    <a:pt x="206070" y="84848"/>
                  </a:lnTo>
                  <a:lnTo>
                    <a:pt x="181825" y="84848"/>
                  </a:lnTo>
                  <a:lnTo>
                    <a:pt x="181825" y="96964"/>
                  </a:lnTo>
                  <a:lnTo>
                    <a:pt x="193954" y="96964"/>
                  </a:lnTo>
                  <a:lnTo>
                    <a:pt x="193954" y="109093"/>
                  </a:lnTo>
                  <a:lnTo>
                    <a:pt x="206070" y="109093"/>
                  </a:lnTo>
                  <a:lnTo>
                    <a:pt x="206070" y="157581"/>
                  </a:lnTo>
                  <a:lnTo>
                    <a:pt x="218186" y="157581"/>
                  </a:lnTo>
                  <a:lnTo>
                    <a:pt x="218186" y="72720"/>
                  </a:lnTo>
                  <a:close/>
                </a:path>
                <a:path w="448945" h="194310" extrusionOk="0">
                  <a:moveTo>
                    <a:pt x="218186" y="48488"/>
                  </a:moveTo>
                  <a:lnTo>
                    <a:pt x="206070" y="48488"/>
                  </a:lnTo>
                  <a:lnTo>
                    <a:pt x="206070" y="60604"/>
                  </a:lnTo>
                  <a:lnTo>
                    <a:pt x="218186" y="60604"/>
                  </a:lnTo>
                  <a:lnTo>
                    <a:pt x="218186" y="48488"/>
                  </a:lnTo>
                  <a:close/>
                </a:path>
                <a:path w="448945" h="194310" extrusionOk="0">
                  <a:moveTo>
                    <a:pt x="230314" y="60604"/>
                  </a:moveTo>
                  <a:lnTo>
                    <a:pt x="218198" y="60604"/>
                  </a:lnTo>
                  <a:lnTo>
                    <a:pt x="218198" y="72732"/>
                  </a:lnTo>
                  <a:lnTo>
                    <a:pt x="230314" y="72732"/>
                  </a:lnTo>
                  <a:lnTo>
                    <a:pt x="230314" y="60604"/>
                  </a:lnTo>
                  <a:close/>
                </a:path>
                <a:path w="448945" h="194310" extrusionOk="0">
                  <a:moveTo>
                    <a:pt x="230314" y="36372"/>
                  </a:moveTo>
                  <a:lnTo>
                    <a:pt x="218198" y="36372"/>
                  </a:lnTo>
                  <a:lnTo>
                    <a:pt x="218198" y="48488"/>
                  </a:lnTo>
                  <a:lnTo>
                    <a:pt x="230314" y="48488"/>
                  </a:lnTo>
                  <a:lnTo>
                    <a:pt x="230314" y="36372"/>
                  </a:lnTo>
                  <a:close/>
                </a:path>
                <a:path w="448945" h="194310" extrusionOk="0">
                  <a:moveTo>
                    <a:pt x="242443" y="96964"/>
                  </a:moveTo>
                  <a:lnTo>
                    <a:pt x="230314" y="96964"/>
                  </a:lnTo>
                  <a:lnTo>
                    <a:pt x="230314" y="109093"/>
                  </a:lnTo>
                  <a:lnTo>
                    <a:pt x="242443" y="109093"/>
                  </a:lnTo>
                  <a:lnTo>
                    <a:pt x="242443" y="96964"/>
                  </a:lnTo>
                  <a:close/>
                </a:path>
                <a:path w="448945" h="194310" extrusionOk="0">
                  <a:moveTo>
                    <a:pt x="254558" y="0"/>
                  </a:moveTo>
                  <a:lnTo>
                    <a:pt x="242443" y="0"/>
                  </a:lnTo>
                  <a:lnTo>
                    <a:pt x="242443" y="12115"/>
                  </a:lnTo>
                  <a:lnTo>
                    <a:pt x="254558" y="12115"/>
                  </a:lnTo>
                  <a:lnTo>
                    <a:pt x="254558" y="0"/>
                  </a:lnTo>
                  <a:close/>
                </a:path>
                <a:path w="448945" h="194310" extrusionOk="0">
                  <a:moveTo>
                    <a:pt x="278803" y="96964"/>
                  </a:moveTo>
                  <a:lnTo>
                    <a:pt x="266687" y="96964"/>
                  </a:lnTo>
                  <a:lnTo>
                    <a:pt x="266687" y="145453"/>
                  </a:lnTo>
                  <a:lnTo>
                    <a:pt x="278803" y="145453"/>
                  </a:lnTo>
                  <a:lnTo>
                    <a:pt x="278803" y="96964"/>
                  </a:lnTo>
                  <a:close/>
                </a:path>
                <a:path w="448945" h="194310" extrusionOk="0">
                  <a:moveTo>
                    <a:pt x="278803" y="24244"/>
                  </a:moveTo>
                  <a:lnTo>
                    <a:pt x="242443" y="24244"/>
                  </a:lnTo>
                  <a:lnTo>
                    <a:pt x="242443" y="36360"/>
                  </a:lnTo>
                  <a:lnTo>
                    <a:pt x="278803" y="36360"/>
                  </a:lnTo>
                  <a:lnTo>
                    <a:pt x="278803" y="24244"/>
                  </a:lnTo>
                  <a:close/>
                </a:path>
                <a:path w="448945" h="194310" extrusionOk="0">
                  <a:moveTo>
                    <a:pt x="278803" y="0"/>
                  </a:moveTo>
                  <a:lnTo>
                    <a:pt x="266687" y="0"/>
                  </a:lnTo>
                  <a:lnTo>
                    <a:pt x="266687" y="12115"/>
                  </a:lnTo>
                  <a:lnTo>
                    <a:pt x="278803" y="12115"/>
                  </a:lnTo>
                  <a:lnTo>
                    <a:pt x="278803" y="0"/>
                  </a:lnTo>
                  <a:close/>
                </a:path>
                <a:path w="448945" h="194310" extrusionOk="0">
                  <a:moveTo>
                    <a:pt x="290918" y="48488"/>
                  </a:moveTo>
                  <a:lnTo>
                    <a:pt x="254558" y="48488"/>
                  </a:lnTo>
                  <a:lnTo>
                    <a:pt x="254558" y="36372"/>
                  </a:lnTo>
                  <a:lnTo>
                    <a:pt x="242443" y="36372"/>
                  </a:lnTo>
                  <a:lnTo>
                    <a:pt x="242443" y="48488"/>
                  </a:lnTo>
                  <a:lnTo>
                    <a:pt x="230314" y="48488"/>
                  </a:lnTo>
                  <a:lnTo>
                    <a:pt x="230314" y="60604"/>
                  </a:lnTo>
                  <a:lnTo>
                    <a:pt x="242443" y="60604"/>
                  </a:lnTo>
                  <a:lnTo>
                    <a:pt x="254558" y="60604"/>
                  </a:lnTo>
                  <a:lnTo>
                    <a:pt x="254558" y="72732"/>
                  </a:lnTo>
                  <a:lnTo>
                    <a:pt x="230314" y="72732"/>
                  </a:lnTo>
                  <a:lnTo>
                    <a:pt x="230314" y="84848"/>
                  </a:lnTo>
                  <a:lnTo>
                    <a:pt x="242443" y="84848"/>
                  </a:lnTo>
                  <a:lnTo>
                    <a:pt x="242443" y="96964"/>
                  </a:lnTo>
                  <a:lnTo>
                    <a:pt x="254558" y="96964"/>
                  </a:lnTo>
                  <a:lnTo>
                    <a:pt x="254558" y="84848"/>
                  </a:lnTo>
                  <a:lnTo>
                    <a:pt x="278803" y="84848"/>
                  </a:lnTo>
                  <a:lnTo>
                    <a:pt x="278803" y="72732"/>
                  </a:lnTo>
                  <a:lnTo>
                    <a:pt x="290918" y="72732"/>
                  </a:lnTo>
                  <a:lnTo>
                    <a:pt x="290918" y="48488"/>
                  </a:lnTo>
                  <a:close/>
                </a:path>
                <a:path w="448945" h="194310" extrusionOk="0">
                  <a:moveTo>
                    <a:pt x="290931" y="84848"/>
                  </a:moveTo>
                  <a:lnTo>
                    <a:pt x="278803" y="84848"/>
                  </a:lnTo>
                  <a:lnTo>
                    <a:pt x="278803" y="96964"/>
                  </a:lnTo>
                  <a:lnTo>
                    <a:pt x="290931" y="96964"/>
                  </a:lnTo>
                  <a:lnTo>
                    <a:pt x="290931" y="84848"/>
                  </a:lnTo>
                  <a:close/>
                </a:path>
                <a:path w="448945" h="194310" extrusionOk="0">
                  <a:moveTo>
                    <a:pt x="303047" y="12115"/>
                  </a:moveTo>
                  <a:lnTo>
                    <a:pt x="290931" y="12115"/>
                  </a:lnTo>
                  <a:lnTo>
                    <a:pt x="290931" y="24244"/>
                  </a:lnTo>
                  <a:lnTo>
                    <a:pt x="303047" y="24244"/>
                  </a:lnTo>
                  <a:lnTo>
                    <a:pt x="303047" y="12115"/>
                  </a:lnTo>
                  <a:close/>
                </a:path>
                <a:path w="448945" h="194310" extrusionOk="0">
                  <a:moveTo>
                    <a:pt x="315175" y="48488"/>
                  </a:moveTo>
                  <a:lnTo>
                    <a:pt x="303047" y="48488"/>
                  </a:lnTo>
                  <a:lnTo>
                    <a:pt x="303047" y="60604"/>
                  </a:lnTo>
                  <a:lnTo>
                    <a:pt x="315175" y="60604"/>
                  </a:lnTo>
                  <a:lnTo>
                    <a:pt x="315175" y="48488"/>
                  </a:lnTo>
                  <a:close/>
                </a:path>
                <a:path w="448945" h="194310" extrusionOk="0">
                  <a:moveTo>
                    <a:pt x="327291" y="0"/>
                  </a:moveTo>
                  <a:lnTo>
                    <a:pt x="315175" y="0"/>
                  </a:lnTo>
                  <a:lnTo>
                    <a:pt x="315175" y="36360"/>
                  </a:lnTo>
                  <a:lnTo>
                    <a:pt x="327291" y="36360"/>
                  </a:lnTo>
                  <a:lnTo>
                    <a:pt x="327291" y="0"/>
                  </a:lnTo>
                  <a:close/>
                </a:path>
                <a:path w="448945" h="194310" extrusionOk="0">
                  <a:moveTo>
                    <a:pt x="339420" y="84848"/>
                  </a:moveTo>
                  <a:lnTo>
                    <a:pt x="327291" y="84848"/>
                  </a:lnTo>
                  <a:lnTo>
                    <a:pt x="327291" y="72732"/>
                  </a:lnTo>
                  <a:lnTo>
                    <a:pt x="315175" y="72732"/>
                  </a:lnTo>
                  <a:lnTo>
                    <a:pt x="315175" y="84836"/>
                  </a:lnTo>
                  <a:lnTo>
                    <a:pt x="303047" y="84836"/>
                  </a:lnTo>
                  <a:lnTo>
                    <a:pt x="303047" y="72732"/>
                  </a:lnTo>
                  <a:lnTo>
                    <a:pt x="290931" y="72732"/>
                  </a:lnTo>
                  <a:lnTo>
                    <a:pt x="290931" y="84848"/>
                  </a:lnTo>
                  <a:lnTo>
                    <a:pt x="303047" y="84848"/>
                  </a:lnTo>
                  <a:lnTo>
                    <a:pt x="303047" y="96964"/>
                  </a:lnTo>
                  <a:lnTo>
                    <a:pt x="290931" y="96964"/>
                  </a:lnTo>
                  <a:lnTo>
                    <a:pt x="290931" y="121208"/>
                  </a:lnTo>
                  <a:lnTo>
                    <a:pt x="303047" y="121208"/>
                  </a:lnTo>
                  <a:lnTo>
                    <a:pt x="303047" y="109093"/>
                  </a:lnTo>
                  <a:lnTo>
                    <a:pt x="315175" y="109093"/>
                  </a:lnTo>
                  <a:lnTo>
                    <a:pt x="315175" y="96964"/>
                  </a:lnTo>
                  <a:lnTo>
                    <a:pt x="327291" y="96964"/>
                  </a:lnTo>
                  <a:lnTo>
                    <a:pt x="339420" y="96964"/>
                  </a:lnTo>
                  <a:lnTo>
                    <a:pt x="339420" y="84848"/>
                  </a:lnTo>
                  <a:close/>
                </a:path>
                <a:path w="448945" h="194310" extrusionOk="0">
                  <a:moveTo>
                    <a:pt x="351536" y="96964"/>
                  </a:moveTo>
                  <a:lnTo>
                    <a:pt x="339420" y="96964"/>
                  </a:lnTo>
                  <a:lnTo>
                    <a:pt x="339420" y="121208"/>
                  </a:lnTo>
                  <a:lnTo>
                    <a:pt x="351536" y="121208"/>
                  </a:lnTo>
                  <a:lnTo>
                    <a:pt x="351536" y="96964"/>
                  </a:lnTo>
                  <a:close/>
                </a:path>
                <a:path w="448945" h="194310" extrusionOk="0">
                  <a:moveTo>
                    <a:pt x="351536" y="60604"/>
                  </a:moveTo>
                  <a:lnTo>
                    <a:pt x="339420" y="60604"/>
                  </a:lnTo>
                  <a:lnTo>
                    <a:pt x="339420" y="36360"/>
                  </a:lnTo>
                  <a:lnTo>
                    <a:pt x="327291" y="36360"/>
                  </a:lnTo>
                  <a:lnTo>
                    <a:pt x="327291" y="72732"/>
                  </a:lnTo>
                  <a:lnTo>
                    <a:pt x="339420" y="72732"/>
                  </a:lnTo>
                  <a:lnTo>
                    <a:pt x="339420" y="84848"/>
                  </a:lnTo>
                  <a:lnTo>
                    <a:pt x="351536" y="84848"/>
                  </a:lnTo>
                  <a:lnTo>
                    <a:pt x="351536" y="60604"/>
                  </a:lnTo>
                  <a:close/>
                </a:path>
                <a:path w="448945" h="194310" extrusionOk="0">
                  <a:moveTo>
                    <a:pt x="351536" y="0"/>
                  </a:moveTo>
                  <a:lnTo>
                    <a:pt x="339420" y="0"/>
                  </a:lnTo>
                  <a:lnTo>
                    <a:pt x="339420" y="24244"/>
                  </a:lnTo>
                  <a:lnTo>
                    <a:pt x="351536" y="24244"/>
                  </a:lnTo>
                  <a:lnTo>
                    <a:pt x="351536" y="0"/>
                  </a:lnTo>
                  <a:close/>
                </a:path>
                <a:path w="448945" h="194310" extrusionOk="0">
                  <a:moveTo>
                    <a:pt x="375793" y="36372"/>
                  </a:moveTo>
                  <a:lnTo>
                    <a:pt x="351548" y="36372"/>
                  </a:lnTo>
                  <a:lnTo>
                    <a:pt x="351548" y="48488"/>
                  </a:lnTo>
                  <a:lnTo>
                    <a:pt x="375793" y="48488"/>
                  </a:lnTo>
                  <a:lnTo>
                    <a:pt x="375793" y="36372"/>
                  </a:lnTo>
                  <a:close/>
                </a:path>
                <a:path w="448945" h="194310" extrusionOk="0">
                  <a:moveTo>
                    <a:pt x="400011" y="96964"/>
                  </a:moveTo>
                  <a:lnTo>
                    <a:pt x="387908" y="96964"/>
                  </a:lnTo>
                  <a:lnTo>
                    <a:pt x="387908" y="72732"/>
                  </a:lnTo>
                  <a:lnTo>
                    <a:pt x="375793" y="72732"/>
                  </a:lnTo>
                  <a:lnTo>
                    <a:pt x="375793" y="60591"/>
                  </a:lnTo>
                  <a:lnTo>
                    <a:pt x="363664" y="60591"/>
                  </a:lnTo>
                  <a:lnTo>
                    <a:pt x="363664" y="72732"/>
                  </a:lnTo>
                  <a:lnTo>
                    <a:pt x="351548" y="72732"/>
                  </a:lnTo>
                  <a:lnTo>
                    <a:pt x="351548" y="84848"/>
                  </a:lnTo>
                  <a:lnTo>
                    <a:pt x="363664" y="84848"/>
                  </a:lnTo>
                  <a:lnTo>
                    <a:pt x="363664" y="109093"/>
                  </a:lnTo>
                  <a:lnTo>
                    <a:pt x="375793" y="109093"/>
                  </a:lnTo>
                  <a:lnTo>
                    <a:pt x="375793" y="96964"/>
                  </a:lnTo>
                  <a:lnTo>
                    <a:pt x="387896" y="96964"/>
                  </a:lnTo>
                  <a:lnTo>
                    <a:pt x="387896" y="193941"/>
                  </a:lnTo>
                  <a:lnTo>
                    <a:pt x="400011" y="193941"/>
                  </a:lnTo>
                  <a:lnTo>
                    <a:pt x="400011" y="96964"/>
                  </a:lnTo>
                  <a:close/>
                </a:path>
                <a:path w="448945" h="194310" extrusionOk="0">
                  <a:moveTo>
                    <a:pt x="400011" y="48488"/>
                  </a:moveTo>
                  <a:lnTo>
                    <a:pt x="387896" y="48488"/>
                  </a:lnTo>
                  <a:lnTo>
                    <a:pt x="387896" y="60604"/>
                  </a:lnTo>
                  <a:lnTo>
                    <a:pt x="400011" y="60604"/>
                  </a:lnTo>
                  <a:lnTo>
                    <a:pt x="400011" y="48488"/>
                  </a:lnTo>
                  <a:close/>
                </a:path>
                <a:path w="448945" h="194310" extrusionOk="0">
                  <a:moveTo>
                    <a:pt x="400011" y="0"/>
                  </a:moveTo>
                  <a:lnTo>
                    <a:pt x="387896" y="0"/>
                  </a:lnTo>
                  <a:lnTo>
                    <a:pt x="387896" y="24244"/>
                  </a:lnTo>
                  <a:lnTo>
                    <a:pt x="375793" y="24244"/>
                  </a:lnTo>
                  <a:lnTo>
                    <a:pt x="375793" y="36360"/>
                  </a:lnTo>
                  <a:lnTo>
                    <a:pt x="387896" y="36360"/>
                  </a:lnTo>
                  <a:lnTo>
                    <a:pt x="400011" y="36360"/>
                  </a:lnTo>
                  <a:lnTo>
                    <a:pt x="400011" y="0"/>
                  </a:lnTo>
                  <a:close/>
                </a:path>
                <a:path w="448945" h="194310" extrusionOk="0">
                  <a:moveTo>
                    <a:pt x="448513" y="84848"/>
                  </a:moveTo>
                  <a:lnTo>
                    <a:pt x="436384" y="84848"/>
                  </a:lnTo>
                  <a:lnTo>
                    <a:pt x="436384" y="72720"/>
                  </a:lnTo>
                  <a:lnTo>
                    <a:pt x="424268" y="72720"/>
                  </a:lnTo>
                  <a:lnTo>
                    <a:pt x="424268" y="109093"/>
                  </a:lnTo>
                  <a:lnTo>
                    <a:pt x="436384" y="109093"/>
                  </a:lnTo>
                  <a:lnTo>
                    <a:pt x="436384" y="96964"/>
                  </a:lnTo>
                  <a:lnTo>
                    <a:pt x="448513" y="96964"/>
                  </a:lnTo>
                  <a:lnTo>
                    <a:pt x="448513" y="84848"/>
                  </a:lnTo>
                  <a:close/>
                </a:path>
                <a:path w="448945" h="194310" extrusionOk="0">
                  <a:moveTo>
                    <a:pt x="448513" y="24244"/>
                  </a:moveTo>
                  <a:lnTo>
                    <a:pt x="412153" y="24244"/>
                  </a:lnTo>
                  <a:lnTo>
                    <a:pt x="412153" y="48475"/>
                  </a:lnTo>
                  <a:lnTo>
                    <a:pt x="412140" y="84836"/>
                  </a:lnTo>
                  <a:lnTo>
                    <a:pt x="400024" y="84836"/>
                  </a:lnTo>
                  <a:lnTo>
                    <a:pt x="400024" y="121208"/>
                  </a:lnTo>
                  <a:lnTo>
                    <a:pt x="412140" y="121208"/>
                  </a:lnTo>
                  <a:lnTo>
                    <a:pt x="412140" y="109093"/>
                  </a:lnTo>
                  <a:lnTo>
                    <a:pt x="424256" y="109093"/>
                  </a:lnTo>
                  <a:lnTo>
                    <a:pt x="424256" y="48488"/>
                  </a:lnTo>
                  <a:lnTo>
                    <a:pt x="448513" y="48488"/>
                  </a:lnTo>
                  <a:lnTo>
                    <a:pt x="448513" y="24244"/>
                  </a:lnTo>
                  <a:close/>
                </a:path>
              </a:pathLst>
            </a:custGeom>
            <a:solidFill>
              <a:srgbClr val="00802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61"/>
            <p:cNvSpPr/>
            <p:nvPr/>
          </p:nvSpPr>
          <p:spPr>
            <a:xfrm>
              <a:off x="4529455" y="3460813"/>
              <a:ext cx="448945" cy="146050"/>
            </a:xfrm>
            <a:custGeom>
              <a:avLst/>
              <a:gdLst/>
              <a:ahLst/>
              <a:cxnLst/>
              <a:rect l="l" t="t" r="r" b="b"/>
              <a:pathLst>
                <a:path w="448945" h="146050" extrusionOk="0">
                  <a:moveTo>
                    <a:pt x="36360" y="36372"/>
                  </a:moveTo>
                  <a:lnTo>
                    <a:pt x="0" y="36372"/>
                  </a:lnTo>
                  <a:lnTo>
                    <a:pt x="0" y="48488"/>
                  </a:lnTo>
                  <a:lnTo>
                    <a:pt x="36360" y="48488"/>
                  </a:lnTo>
                  <a:lnTo>
                    <a:pt x="36360" y="36372"/>
                  </a:lnTo>
                  <a:close/>
                </a:path>
                <a:path w="448945" h="146050" extrusionOk="0">
                  <a:moveTo>
                    <a:pt x="60604" y="84861"/>
                  </a:moveTo>
                  <a:lnTo>
                    <a:pt x="24244" y="84861"/>
                  </a:lnTo>
                  <a:lnTo>
                    <a:pt x="24244" y="121221"/>
                  </a:lnTo>
                  <a:lnTo>
                    <a:pt x="60604" y="121221"/>
                  </a:lnTo>
                  <a:lnTo>
                    <a:pt x="60604" y="84861"/>
                  </a:lnTo>
                  <a:close/>
                </a:path>
                <a:path w="448945" h="146050" extrusionOk="0">
                  <a:moveTo>
                    <a:pt x="60617" y="12128"/>
                  </a:moveTo>
                  <a:lnTo>
                    <a:pt x="48488" y="12128"/>
                  </a:lnTo>
                  <a:lnTo>
                    <a:pt x="48488" y="24244"/>
                  </a:lnTo>
                  <a:lnTo>
                    <a:pt x="36372" y="24244"/>
                  </a:lnTo>
                  <a:lnTo>
                    <a:pt x="36372" y="48488"/>
                  </a:lnTo>
                  <a:lnTo>
                    <a:pt x="48488" y="48488"/>
                  </a:lnTo>
                  <a:lnTo>
                    <a:pt x="60617" y="48488"/>
                  </a:lnTo>
                  <a:lnTo>
                    <a:pt x="60617" y="12128"/>
                  </a:lnTo>
                  <a:close/>
                </a:path>
                <a:path w="448945" h="146050" extrusionOk="0">
                  <a:moveTo>
                    <a:pt x="84861" y="60617"/>
                  </a:moveTo>
                  <a:lnTo>
                    <a:pt x="0" y="60617"/>
                  </a:lnTo>
                  <a:lnTo>
                    <a:pt x="0" y="72732"/>
                  </a:lnTo>
                  <a:lnTo>
                    <a:pt x="0" y="145465"/>
                  </a:lnTo>
                  <a:lnTo>
                    <a:pt x="12115" y="145465"/>
                  </a:lnTo>
                  <a:lnTo>
                    <a:pt x="12115" y="72732"/>
                  </a:lnTo>
                  <a:lnTo>
                    <a:pt x="72732" y="72732"/>
                  </a:lnTo>
                  <a:lnTo>
                    <a:pt x="72732" y="133350"/>
                  </a:lnTo>
                  <a:lnTo>
                    <a:pt x="12128" y="133350"/>
                  </a:lnTo>
                  <a:lnTo>
                    <a:pt x="12128" y="145465"/>
                  </a:lnTo>
                  <a:lnTo>
                    <a:pt x="72732" y="145465"/>
                  </a:lnTo>
                  <a:lnTo>
                    <a:pt x="84861" y="145465"/>
                  </a:lnTo>
                  <a:lnTo>
                    <a:pt x="84861" y="72732"/>
                  </a:lnTo>
                  <a:lnTo>
                    <a:pt x="84861" y="60617"/>
                  </a:lnTo>
                  <a:close/>
                </a:path>
                <a:path w="448945" h="146050" extrusionOk="0">
                  <a:moveTo>
                    <a:pt x="84861" y="36372"/>
                  </a:moveTo>
                  <a:lnTo>
                    <a:pt x="72732" y="36372"/>
                  </a:lnTo>
                  <a:lnTo>
                    <a:pt x="72732" y="48488"/>
                  </a:lnTo>
                  <a:lnTo>
                    <a:pt x="84861" y="48488"/>
                  </a:lnTo>
                  <a:lnTo>
                    <a:pt x="84861" y="36372"/>
                  </a:lnTo>
                  <a:close/>
                </a:path>
                <a:path w="448945" h="146050" extrusionOk="0">
                  <a:moveTo>
                    <a:pt x="84861" y="12128"/>
                  </a:moveTo>
                  <a:lnTo>
                    <a:pt x="72732" y="12128"/>
                  </a:lnTo>
                  <a:lnTo>
                    <a:pt x="72732" y="24244"/>
                  </a:lnTo>
                  <a:lnTo>
                    <a:pt x="84861" y="24244"/>
                  </a:lnTo>
                  <a:lnTo>
                    <a:pt x="84861" y="12128"/>
                  </a:lnTo>
                  <a:close/>
                </a:path>
                <a:path w="448945" h="146050" extrusionOk="0">
                  <a:moveTo>
                    <a:pt x="121221" y="12128"/>
                  </a:moveTo>
                  <a:lnTo>
                    <a:pt x="109105" y="12128"/>
                  </a:lnTo>
                  <a:lnTo>
                    <a:pt x="109105" y="24244"/>
                  </a:lnTo>
                  <a:lnTo>
                    <a:pt x="121221" y="24244"/>
                  </a:lnTo>
                  <a:lnTo>
                    <a:pt x="121221" y="12128"/>
                  </a:lnTo>
                  <a:close/>
                </a:path>
                <a:path w="448945" h="146050" extrusionOk="0">
                  <a:moveTo>
                    <a:pt x="133337" y="36372"/>
                  </a:moveTo>
                  <a:lnTo>
                    <a:pt x="96977" y="36372"/>
                  </a:lnTo>
                  <a:lnTo>
                    <a:pt x="96977" y="60617"/>
                  </a:lnTo>
                  <a:lnTo>
                    <a:pt x="96977" y="96977"/>
                  </a:lnTo>
                  <a:lnTo>
                    <a:pt x="109105" y="96977"/>
                  </a:lnTo>
                  <a:lnTo>
                    <a:pt x="121221" y="96977"/>
                  </a:lnTo>
                  <a:lnTo>
                    <a:pt x="121221" y="72732"/>
                  </a:lnTo>
                  <a:lnTo>
                    <a:pt x="109105" y="72732"/>
                  </a:lnTo>
                  <a:lnTo>
                    <a:pt x="109105" y="60617"/>
                  </a:lnTo>
                  <a:lnTo>
                    <a:pt x="133337" y="60617"/>
                  </a:lnTo>
                  <a:lnTo>
                    <a:pt x="133337" y="36372"/>
                  </a:lnTo>
                  <a:close/>
                </a:path>
                <a:path w="448945" h="146050" extrusionOk="0">
                  <a:moveTo>
                    <a:pt x="133350" y="109105"/>
                  </a:moveTo>
                  <a:lnTo>
                    <a:pt x="109105" y="109105"/>
                  </a:lnTo>
                  <a:lnTo>
                    <a:pt x="109105" y="133350"/>
                  </a:lnTo>
                  <a:lnTo>
                    <a:pt x="133350" y="133350"/>
                  </a:lnTo>
                  <a:lnTo>
                    <a:pt x="133350" y="109105"/>
                  </a:lnTo>
                  <a:close/>
                </a:path>
                <a:path w="448945" h="146050" extrusionOk="0">
                  <a:moveTo>
                    <a:pt x="169710" y="12128"/>
                  </a:moveTo>
                  <a:lnTo>
                    <a:pt x="145465" y="12128"/>
                  </a:lnTo>
                  <a:lnTo>
                    <a:pt x="145465" y="24244"/>
                  </a:lnTo>
                  <a:lnTo>
                    <a:pt x="169710" y="24244"/>
                  </a:lnTo>
                  <a:lnTo>
                    <a:pt x="169710" y="12128"/>
                  </a:lnTo>
                  <a:close/>
                </a:path>
                <a:path w="448945" h="146050" extrusionOk="0">
                  <a:moveTo>
                    <a:pt x="169722" y="109118"/>
                  </a:moveTo>
                  <a:lnTo>
                    <a:pt x="157594" y="109118"/>
                  </a:lnTo>
                  <a:lnTo>
                    <a:pt x="157594" y="133350"/>
                  </a:lnTo>
                  <a:lnTo>
                    <a:pt x="169722" y="133350"/>
                  </a:lnTo>
                  <a:lnTo>
                    <a:pt x="169722" y="109118"/>
                  </a:lnTo>
                  <a:close/>
                </a:path>
                <a:path w="448945" h="146050" extrusionOk="0">
                  <a:moveTo>
                    <a:pt x="181825" y="96977"/>
                  </a:moveTo>
                  <a:lnTo>
                    <a:pt x="169710" y="96977"/>
                  </a:lnTo>
                  <a:lnTo>
                    <a:pt x="169710" y="109105"/>
                  </a:lnTo>
                  <a:lnTo>
                    <a:pt x="181825" y="109105"/>
                  </a:lnTo>
                  <a:lnTo>
                    <a:pt x="181825" y="96977"/>
                  </a:lnTo>
                  <a:close/>
                </a:path>
                <a:path w="448945" h="146050" extrusionOk="0">
                  <a:moveTo>
                    <a:pt x="181825" y="72732"/>
                  </a:moveTo>
                  <a:lnTo>
                    <a:pt x="145465" y="72732"/>
                  </a:lnTo>
                  <a:lnTo>
                    <a:pt x="145465" y="48488"/>
                  </a:lnTo>
                  <a:lnTo>
                    <a:pt x="133350" y="48488"/>
                  </a:lnTo>
                  <a:lnTo>
                    <a:pt x="133350" y="84861"/>
                  </a:lnTo>
                  <a:lnTo>
                    <a:pt x="121234" y="84861"/>
                  </a:lnTo>
                  <a:lnTo>
                    <a:pt x="121234" y="96977"/>
                  </a:lnTo>
                  <a:lnTo>
                    <a:pt x="133350" y="96977"/>
                  </a:lnTo>
                  <a:lnTo>
                    <a:pt x="133350" y="109105"/>
                  </a:lnTo>
                  <a:lnTo>
                    <a:pt x="145465" y="109105"/>
                  </a:lnTo>
                  <a:lnTo>
                    <a:pt x="145465" y="96977"/>
                  </a:lnTo>
                  <a:lnTo>
                    <a:pt x="157581" y="96977"/>
                  </a:lnTo>
                  <a:lnTo>
                    <a:pt x="157581" y="84861"/>
                  </a:lnTo>
                  <a:lnTo>
                    <a:pt x="181825" y="84861"/>
                  </a:lnTo>
                  <a:lnTo>
                    <a:pt x="181825" y="72732"/>
                  </a:lnTo>
                  <a:close/>
                </a:path>
                <a:path w="448945" h="146050" extrusionOk="0">
                  <a:moveTo>
                    <a:pt x="181825" y="48501"/>
                  </a:moveTo>
                  <a:lnTo>
                    <a:pt x="169710" y="48501"/>
                  </a:lnTo>
                  <a:lnTo>
                    <a:pt x="169710" y="60617"/>
                  </a:lnTo>
                  <a:lnTo>
                    <a:pt x="181825" y="60617"/>
                  </a:lnTo>
                  <a:lnTo>
                    <a:pt x="181825" y="48501"/>
                  </a:lnTo>
                  <a:close/>
                </a:path>
                <a:path w="448945" h="146050" extrusionOk="0">
                  <a:moveTo>
                    <a:pt x="181825" y="36372"/>
                  </a:moveTo>
                  <a:lnTo>
                    <a:pt x="145465" y="36372"/>
                  </a:lnTo>
                  <a:lnTo>
                    <a:pt x="145465" y="48488"/>
                  </a:lnTo>
                  <a:lnTo>
                    <a:pt x="181825" y="48488"/>
                  </a:lnTo>
                  <a:lnTo>
                    <a:pt x="181825" y="36372"/>
                  </a:lnTo>
                  <a:close/>
                </a:path>
                <a:path w="448945" h="146050" extrusionOk="0">
                  <a:moveTo>
                    <a:pt x="193941" y="109118"/>
                  </a:moveTo>
                  <a:lnTo>
                    <a:pt x="181825" y="109118"/>
                  </a:lnTo>
                  <a:lnTo>
                    <a:pt x="181825" y="133350"/>
                  </a:lnTo>
                  <a:lnTo>
                    <a:pt x="193941" y="133350"/>
                  </a:lnTo>
                  <a:lnTo>
                    <a:pt x="193941" y="109118"/>
                  </a:lnTo>
                  <a:close/>
                </a:path>
                <a:path w="448945" h="146050" extrusionOk="0">
                  <a:moveTo>
                    <a:pt x="193941" y="60617"/>
                  </a:moveTo>
                  <a:lnTo>
                    <a:pt x="181825" y="60617"/>
                  </a:lnTo>
                  <a:lnTo>
                    <a:pt x="181825" y="72732"/>
                  </a:lnTo>
                  <a:lnTo>
                    <a:pt x="193941" y="72732"/>
                  </a:lnTo>
                  <a:lnTo>
                    <a:pt x="193941" y="60617"/>
                  </a:lnTo>
                  <a:close/>
                </a:path>
                <a:path w="448945" h="146050" extrusionOk="0">
                  <a:moveTo>
                    <a:pt x="193941" y="12128"/>
                  </a:moveTo>
                  <a:lnTo>
                    <a:pt x="181825" y="12128"/>
                  </a:lnTo>
                  <a:lnTo>
                    <a:pt x="181825" y="24244"/>
                  </a:lnTo>
                  <a:lnTo>
                    <a:pt x="193941" y="24244"/>
                  </a:lnTo>
                  <a:lnTo>
                    <a:pt x="193941" y="12128"/>
                  </a:lnTo>
                  <a:close/>
                </a:path>
                <a:path w="448945" h="146050" extrusionOk="0">
                  <a:moveTo>
                    <a:pt x="206070" y="24244"/>
                  </a:moveTo>
                  <a:lnTo>
                    <a:pt x="193954" y="24244"/>
                  </a:lnTo>
                  <a:lnTo>
                    <a:pt x="193954" y="48488"/>
                  </a:lnTo>
                  <a:lnTo>
                    <a:pt x="206070" y="48488"/>
                  </a:lnTo>
                  <a:lnTo>
                    <a:pt x="206070" y="24244"/>
                  </a:lnTo>
                  <a:close/>
                </a:path>
                <a:path w="448945" h="146050" extrusionOk="0">
                  <a:moveTo>
                    <a:pt x="218186" y="96977"/>
                  </a:moveTo>
                  <a:lnTo>
                    <a:pt x="206070" y="96977"/>
                  </a:lnTo>
                  <a:lnTo>
                    <a:pt x="206070" y="109105"/>
                  </a:lnTo>
                  <a:lnTo>
                    <a:pt x="218186" y="109105"/>
                  </a:lnTo>
                  <a:lnTo>
                    <a:pt x="218186" y="96977"/>
                  </a:lnTo>
                  <a:close/>
                </a:path>
                <a:path w="448945" h="146050" extrusionOk="0">
                  <a:moveTo>
                    <a:pt x="230314" y="72732"/>
                  </a:moveTo>
                  <a:lnTo>
                    <a:pt x="193954" y="72732"/>
                  </a:lnTo>
                  <a:lnTo>
                    <a:pt x="193954" y="84861"/>
                  </a:lnTo>
                  <a:lnTo>
                    <a:pt x="193954" y="96977"/>
                  </a:lnTo>
                  <a:lnTo>
                    <a:pt x="206070" y="96977"/>
                  </a:lnTo>
                  <a:lnTo>
                    <a:pt x="206070" y="84861"/>
                  </a:lnTo>
                  <a:lnTo>
                    <a:pt x="230314" y="84861"/>
                  </a:lnTo>
                  <a:lnTo>
                    <a:pt x="230314" y="72732"/>
                  </a:lnTo>
                  <a:close/>
                </a:path>
                <a:path w="448945" h="146050" extrusionOk="0">
                  <a:moveTo>
                    <a:pt x="230314" y="12128"/>
                  </a:moveTo>
                  <a:lnTo>
                    <a:pt x="218198" y="12128"/>
                  </a:lnTo>
                  <a:lnTo>
                    <a:pt x="218198" y="24244"/>
                  </a:lnTo>
                  <a:lnTo>
                    <a:pt x="230314" y="24244"/>
                  </a:lnTo>
                  <a:lnTo>
                    <a:pt x="230314" y="12128"/>
                  </a:lnTo>
                  <a:close/>
                </a:path>
                <a:path w="448945" h="146050" extrusionOk="0">
                  <a:moveTo>
                    <a:pt x="242443" y="24257"/>
                  </a:moveTo>
                  <a:lnTo>
                    <a:pt x="230314" y="24257"/>
                  </a:lnTo>
                  <a:lnTo>
                    <a:pt x="230314" y="36372"/>
                  </a:lnTo>
                  <a:lnTo>
                    <a:pt x="242443" y="36372"/>
                  </a:lnTo>
                  <a:lnTo>
                    <a:pt x="242443" y="24257"/>
                  </a:lnTo>
                  <a:close/>
                </a:path>
                <a:path w="448945" h="146050" extrusionOk="0">
                  <a:moveTo>
                    <a:pt x="266687" y="109118"/>
                  </a:moveTo>
                  <a:lnTo>
                    <a:pt x="254558" y="109118"/>
                  </a:lnTo>
                  <a:lnTo>
                    <a:pt x="254558" y="96977"/>
                  </a:lnTo>
                  <a:lnTo>
                    <a:pt x="242443" y="96977"/>
                  </a:lnTo>
                  <a:lnTo>
                    <a:pt x="242443" y="84861"/>
                  </a:lnTo>
                  <a:lnTo>
                    <a:pt x="230314" y="84861"/>
                  </a:lnTo>
                  <a:lnTo>
                    <a:pt x="230314" y="109105"/>
                  </a:lnTo>
                  <a:lnTo>
                    <a:pt x="242443" y="109105"/>
                  </a:lnTo>
                  <a:lnTo>
                    <a:pt x="242443" y="121221"/>
                  </a:lnTo>
                  <a:lnTo>
                    <a:pt x="230314" y="121221"/>
                  </a:lnTo>
                  <a:lnTo>
                    <a:pt x="230314" y="133350"/>
                  </a:lnTo>
                  <a:lnTo>
                    <a:pt x="242443" y="133350"/>
                  </a:lnTo>
                  <a:lnTo>
                    <a:pt x="242443" y="145465"/>
                  </a:lnTo>
                  <a:lnTo>
                    <a:pt x="254558" y="145465"/>
                  </a:lnTo>
                  <a:lnTo>
                    <a:pt x="254558" y="121221"/>
                  </a:lnTo>
                  <a:lnTo>
                    <a:pt x="266687" y="121221"/>
                  </a:lnTo>
                  <a:lnTo>
                    <a:pt x="266687" y="109118"/>
                  </a:lnTo>
                  <a:close/>
                </a:path>
                <a:path w="448945" h="146050" extrusionOk="0">
                  <a:moveTo>
                    <a:pt x="266687" y="36372"/>
                  </a:moveTo>
                  <a:lnTo>
                    <a:pt x="254558" y="36372"/>
                  </a:lnTo>
                  <a:lnTo>
                    <a:pt x="254558" y="48488"/>
                  </a:lnTo>
                  <a:lnTo>
                    <a:pt x="266687" y="48488"/>
                  </a:lnTo>
                  <a:lnTo>
                    <a:pt x="266687" y="36372"/>
                  </a:lnTo>
                  <a:close/>
                </a:path>
                <a:path w="448945" h="146050" extrusionOk="0">
                  <a:moveTo>
                    <a:pt x="278803" y="121221"/>
                  </a:moveTo>
                  <a:lnTo>
                    <a:pt x="266687" y="121221"/>
                  </a:lnTo>
                  <a:lnTo>
                    <a:pt x="266687" y="145465"/>
                  </a:lnTo>
                  <a:lnTo>
                    <a:pt x="278803" y="145465"/>
                  </a:lnTo>
                  <a:lnTo>
                    <a:pt x="278803" y="121221"/>
                  </a:lnTo>
                  <a:close/>
                </a:path>
                <a:path w="448945" h="146050" extrusionOk="0">
                  <a:moveTo>
                    <a:pt x="290931" y="48501"/>
                  </a:moveTo>
                  <a:lnTo>
                    <a:pt x="278803" y="48501"/>
                  </a:lnTo>
                  <a:lnTo>
                    <a:pt x="278803" y="60617"/>
                  </a:lnTo>
                  <a:lnTo>
                    <a:pt x="254558" y="60617"/>
                  </a:lnTo>
                  <a:lnTo>
                    <a:pt x="254558" y="48488"/>
                  </a:lnTo>
                  <a:lnTo>
                    <a:pt x="230314" y="48488"/>
                  </a:lnTo>
                  <a:lnTo>
                    <a:pt x="230314" y="36372"/>
                  </a:lnTo>
                  <a:lnTo>
                    <a:pt x="218198" y="36372"/>
                  </a:lnTo>
                  <a:lnTo>
                    <a:pt x="218198" y="60617"/>
                  </a:lnTo>
                  <a:lnTo>
                    <a:pt x="230314" y="60617"/>
                  </a:lnTo>
                  <a:lnTo>
                    <a:pt x="230314" y="72732"/>
                  </a:lnTo>
                  <a:lnTo>
                    <a:pt x="254558" y="72732"/>
                  </a:lnTo>
                  <a:lnTo>
                    <a:pt x="278803" y="72732"/>
                  </a:lnTo>
                  <a:lnTo>
                    <a:pt x="290931" y="72732"/>
                  </a:lnTo>
                  <a:lnTo>
                    <a:pt x="290931" y="48501"/>
                  </a:lnTo>
                  <a:close/>
                </a:path>
                <a:path w="448945" h="146050" extrusionOk="0">
                  <a:moveTo>
                    <a:pt x="290931" y="12141"/>
                  </a:moveTo>
                  <a:lnTo>
                    <a:pt x="278803" y="12141"/>
                  </a:lnTo>
                  <a:lnTo>
                    <a:pt x="278803" y="36372"/>
                  </a:lnTo>
                  <a:lnTo>
                    <a:pt x="290931" y="36372"/>
                  </a:lnTo>
                  <a:lnTo>
                    <a:pt x="290931" y="12141"/>
                  </a:lnTo>
                  <a:close/>
                </a:path>
                <a:path w="448945" h="146050" extrusionOk="0">
                  <a:moveTo>
                    <a:pt x="303047" y="121221"/>
                  </a:moveTo>
                  <a:lnTo>
                    <a:pt x="290931" y="121221"/>
                  </a:lnTo>
                  <a:lnTo>
                    <a:pt x="290931" y="133350"/>
                  </a:lnTo>
                  <a:lnTo>
                    <a:pt x="303047" y="133350"/>
                  </a:lnTo>
                  <a:lnTo>
                    <a:pt x="303047" y="121221"/>
                  </a:lnTo>
                  <a:close/>
                </a:path>
                <a:path w="448945" h="146050" extrusionOk="0">
                  <a:moveTo>
                    <a:pt x="303047" y="84861"/>
                  </a:moveTo>
                  <a:lnTo>
                    <a:pt x="266687" y="84861"/>
                  </a:lnTo>
                  <a:lnTo>
                    <a:pt x="266687" y="96977"/>
                  </a:lnTo>
                  <a:lnTo>
                    <a:pt x="266687" y="109105"/>
                  </a:lnTo>
                  <a:lnTo>
                    <a:pt x="278803" y="109105"/>
                  </a:lnTo>
                  <a:lnTo>
                    <a:pt x="278803" y="96977"/>
                  </a:lnTo>
                  <a:lnTo>
                    <a:pt x="303047" y="96977"/>
                  </a:lnTo>
                  <a:lnTo>
                    <a:pt x="303047" y="84861"/>
                  </a:lnTo>
                  <a:close/>
                </a:path>
                <a:path w="448945" h="146050" extrusionOk="0">
                  <a:moveTo>
                    <a:pt x="315175" y="96977"/>
                  </a:moveTo>
                  <a:lnTo>
                    <a:pt x="303047" y="96977"/>
                  </a:lnTo>
                  <a:lnTo>
                    <a:pt x="303047" y="121221"/>
                  </a:lnTo>
                  <a:lnTo>
                    <a:pt x="315175" y="121221"/>
                  </a:lnTo>
                  <a:lnTo>
                    <a:pt x="315175" y="96977"/>
                  </a:lnTo>
                  <a:close/>
                </a:path>
                <a:path w="448945" h="146050" extrusionOk="0">
                  <a:moveTo>
                    <a:pt x="327291" y="72732"/>
                  </a:moveTo>
                  <a:lnTo>
                    <a:pt x="315175" y="72732"/>
                  </a:lnTo>
                  <a:lnTo>
                    <a:pt x="315175" y="84861"/>
                  </a:lnTo>
                  <a:lnTo>
                    <a:pt x="327291" y="84861"/>
                  </a:lnTo>
                  <a:lnTo>
                    <a:pt x="327291" y="72732"/>
                  </a:lnTo>
                  <a:close/>
                </a:path>
                <a:path w="448945" h="146050" extrusionOk="0">
                  <a:moveTo>
                    <a:pt x="327291" y="12141"/>
                  </a:moveTo>
                  <a:lnTo>
                    <a:pt x="315175" y="12141"/>
                  </a:lnTo>
                  <a:lnTo>
                    <a:pt x="315175" y="36372"/>
                  </a:lnTo>
                  <a:lnTo>
                    <a:pt x="327291" y="36372"/>
                  </a:lnTo>
                  <a:lnTo>
                    <a:pt x="327291" y="12141"/>
                  </a:lnTo>
                  <a:close/>
                </a:path>
                <a:path w="448945" h="146050" extrusionOk="0">
                  <a:moveTo>
                    <a:pt x="339420" y="121221"/>
                  </a:moveTo>
                  <a:lnTo>
                    <a:pt x="327291" y="121221"/>
                  </a:lnTo>
                  <a:lnTo>
                    <a:pt x="327291" y="145465"/>
                  </a:lnTo>
                  <a:lnTo>
                    <a:pt x="339420" y="145465"/>
                  </a:lnTo>
                  <a:lnTo>
                    <a:pt x="339420" y="121221"/>
                  </a:lnTo>
                  <a:close/>
                </a:path>
                <a:path w="448945" h="146050" extrusionOk="0">
                  <a:moveTo>
                    <a:pt x="351548" y="48501"/>
                  </a:moveTo>
                  <a:lnTo>
                    <a:pt x="303047" y="48501"/>
                  </a:lnTo>
                  <a:lnTo>
                    <a:pt x="303047" y="60617"/>
                  </a:lnTo>
                  <a:lnTo>
                    <a:pt x="339420" y="60617"/>
                  </a:lnTo>
                  <a:lnTo>
                    <a:pt x="339420" y="109105"/>
                  </a:lnTo>
                  <a:lnTo>
                    <a:pt x="351536" y="109105"/>
                  </a:lnTo>
                  <a:lnTo>
                    <a:pt x="351536" y="60617"/>
                  </a:lnTo>
                  <a:lnTo>
                    <a:pt x="351548" y="48501"/>
                  </a:lnTo>
                  <a:close/>
                </a:path>
                <a:path w="448945" h="146050" extrusionOk="0">
                  <a:moveTo>
                    <a:pt x="363651" y="36372"/>
                  </a:moveTo>
                  <a:lnTo>
                    <a:pt x="327291" y="36372"/>
                  </a:lnTo>
                  <a:lnTo>
                    <a:pt x="327291" y="48488"/>
                  </a:lnTo>
                  <a:lnTo>
                    <a:pt x="363651" y="48488"/>
                  </a:lnTo>
                  <a:lnTo>
                    <a:pt x="363651" y="36372"/>
                  </a:lnTo>
                  <a:close/>
                </a:path>
                <a:path w="448945" h="146050" extrusionOk="0">
                  <a:moveTo>
                    <a:pt x="363664" y="12128"/>
                  </a:moveTo>
                  <a:lnTo>
                    <a:pt x="351548" y="12128"/>
                  </a:lnTo>
                  <a:lnTo>
                    <a:pt x="351548" y="24244"/>
                  </a:lnTo>
                  <a:lnTo>
                    <a:pt x="363664" y="24244"/>
                  </a:lnTo>
                  <a:lnTo>
                    <a:pt x="363664" y="12128"/>
                  </a:lnTo>
                  <a:close/>
                </a:path>
                <a:path w="448945" h="146050" extrusionOk="0">
                  <a:moveTo>
                    <a:pt x="375793" y="60617"/>
                  </a:moveTo>
                  <a:lnTo>
                    <a:pt x="363664" y="60617"/>
                  </a:lnTo>
                  <a:lnTo>
                    <a:pt x="363664" y="72732"/>
                  </a:lnTo>
                  <a:lnTo>
                    <a:pt x="375793" y="72732"/>
                  </a:lnTo>
                  <a:lnTo>
                    <a:pt x="375793" y="60617"/>
                  </a:lnTo>
                  <a:close/>
                </a:path>
                <a:path w="448945" h="146050" extrusionOk="0">
                  <a:moveTo>
                    <a:pt x="424256" y="121221"/>
                  </a:moveTo>
                  <a:lnTo>
                    <a:pt x="387908" y="121221"/>
                  </a:lnTo>
                  <a:lnTo>
                    <a:pt x="387908" y="109105"/>
                  </a:lnTo>
                  <a:lnTo>
                    <a:pt x="375793" y="109105"/>
                  </a:lnTo>
                  <a:lnTo>
                    <a:pt x="375793" y="96977"/>
                  </a:lnTo>
                  <a:lnTo>
                    <a:pt x="387896" y="96977"/>
                  </a:lnTo>
                  <a:lnTo>
                    <a:pt x="400011" y="96977"/>
                  </a:lnTo>
                  <a:lnTo>
                    <a:pt x="400011" y="0"/>
                  </a:lnTo>
                  <a:lnTo>
                    <a:pt x="387896" y="0"/>
                  </a:lnTo>
                  <a:lnTo>
                    <a:pt x="387896" y="24244"/>
                  </a:lnTo>
                  <a:lnTo>
                    <a:pt x="363664" y="24244"/>
                  </a:lnTo>
                  <a:lnTo>
                    <a:pt x="363664" y="48488"/>
                  </a:lnTo>
                  <a:lnTo>
                    <a:pt x="387896" y="48488"/>
                  </a:lnTo>
                  <a:lnTo>
                    <a:pt x="387896" y="84861"/>
                  </a:lnTo>
                  <a:lnTo>
                    <a:pt x="351548" y="84861"/>
                  </a:lnTo>
                  <a:lnTo>
                    <a:pt x="351548" y="96977"/>
                  </a:lnTo>
                  <a:lnTo>
                    <a:pt x="363664" y="96977"/>
                  </a:lnTo>
                  <a:lnTo>
                    <a:pt x="363664" y="121221"/>
                  </a:lnTo>
                  <a:lnTo>
                    <a:pt x="351548" y="121221"/>
                  </a:lnTo>
                  <a:lnTo>
                    <a:pt x="351548" y="145465"/>
                  </a:lnTo>
                  <a:lnTo>
                    <a:pt x="363664" y="145465"/>
                  </a:lnTo>
                  <a:lnTo>
                    <a:pt x="375793" y="145465"/>
                  </a:lnTo>
                  <a:lnTo>
                    <a:pt x="387908" y="145465"/>
                  </a:lnTo>
                  <a:lnTo>
                    <a:pt x="387908" y="133350"/>
                  </a:lnTo>
                  <a:lnTo>
                    <a:pt x="424256" y="133350"/>
                  </a:lnTo>
                  <a:lnTo>
                    <a:pt x="424256" y="121221"/>
                  </a:lnTo>
                  <a:close/>
                </a:path>
                <a:path w="448945" h="146050" extrusionOk="0">
                  <a:moveTo>
                    <a:pt x="424256" y="60617"/>
                  </a:moveTo>
                  <a:lnTo>
                    <a:pt x="412140" y="60617"/>
                  </a:lnTo>
                  <a:lnTo>
                    <a:pt x="412140" y="48501"/>
                  </a:lnTo>
                  <a:lnTo>
                    <a:pt x="400024" y="48501"/>
                  </a:lnTo>
                  <a:lnTo>
                    <a:pt x="400024" y="72732"/>
                  </a:lnTo>
                  <a:lnTo>
                    <a:pt x="412140" y="72732"/>
                  </a:lnTo>
                  <a:lnTo>
                    <a:pt x="412140" y="84861"/>
                  </a:lnTo>
                  <a:lnTo>
                    <a:pt x="400024" y="84861"/>
                  </a:lnTo>
                  <a:lnTo>
                    <a:pt x="400024" y="109105"/>
                  </a:lnTo>
                  <a:lnTo>
                    <a:pt x="412140" y="109105"/>
                  </a:lnTo>
                  <a:lnTo>
                    <a:pt x="412140" y="96977"/>
                  </a:lnTo>
                  <a:lnTo>
                    <a:pt x="424256" y="96977"/>
                  </a:lnTo>
                  <a:lnTo>
                    <a:pt x="424256" y="60617"/>
                  </a:lnTo>
                  <a:close/>
                </a:path>
                <a:path w="448945" h="146050" extrusionOk="0">
                  <a:moveTo>
                    <a:pt x="424256" y="24244"/>
                  </a:moveTo>
                  <a:lnTo>
                    <a:pt x="412140" y="24244"/>
                  </a:lnTo>
                  <a:lnTo>
                    <a:pt x="412140" y="48488"/>
                  </a:lnTo>
                  <a:lnTo>
                    <a:pt x="424256" y="48488"/>
                  </a:lnTo>
                  <a:lnTo>
                    <a:pt x="424256" y="24244"/>
                  </a:lnTo>
                  <a:close/>
                </a:path>
                <a:path w="448945" h="146050" extrusionOk="0">
                  <a:moveTo>
                    <a:pt x="436384" y="109105"/>
                  </a:moveTo>
                  <a:lnTo>
                    <a:pt x="424268" y="109105"/>
                  </a:lnTo>
                  <a:lnTo>
                    <a:pt x="424268" y="145465"/>
                  </a:lnTo>
                  <a:lnTo>
                    <a:pt x="436384" y="145465"/>
                  </a:lnTo>
                  <a:lnTo>
                    <a:pt x="436384" y="109105"/>
                  </a:lnTo>
                  <a:close/>
                </a:path>
                <a:path w="448945" h="146050" extrusionOk="0">
                  <a:moveTo>
                    <a:pt x="448513" y="72732"/>
                  </a:moveTo>
                  <a:lnTo>
                    <a:pt x="424268" y="72732"/>
                  </a:lnTo>
                  <a:lnTo>
                    <a:pt x="424268" y="84861"/>
                  </a:lnTo>
                  <a:lnTo>
                    <a:pt x="424268" y="96977"/>
                  </a:lnTo>
                  <a:lnTo>
                    <a:pt x="436384" y="96977"/>
                  </a:lnTo>
                  <a:lnTo>
                    <a:pt x="436384" y="84861"/>
                  </a:lnTo>
                  <a:lnTo>
                    <a:pt x="448513" y="84861"/>
                  </a:lnTo>
                  <a:lnTo>
                    <a:pt x="448513" y="72732"/>
                  </a:lnTo>
                  <a:close/>
                </a:path>
                <a:path w="448945" h="146050" extrusionOk="0">
                  <a:moveTo>
                    <a:pt x="448513" y="24244"/>
                  </a:moveTo>
                  <a:lnTo>
                    <a:pt x="436384" y="24244"/>
                  </a:lnTo>
                  <a:lnTo>
                    <a:pt x="436384" y="48488"/>
                  </a:lnTo>
                  <a:lnTo>
                    <a:pt x="448513" y="48488"/>
                  </a:lnTo>
                  <a:lnTo>
                    <a:pt x="448513" y="24244"/>
                  </a:lnTo>
                  <a:close/>
                </a:path>
              </a:pathLst>
            </a:custGeom>
            <a:solidFill>
              <a:srgbClr val="00802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61"/>
            <p:cNvSpPr/>
            <p:nvPr/>
          </p:nvSpPr>
          <p:spPr>
            <a:xfrm>
              <a:off x="4541583" y="3594163"/>
              <a:ext cx="436880" cy="12700"/>
            </a:xfrm>
            <a:custGeom>
              <a:avLst/>
              <a:gdLst/>
              <a:ahLst/>
              <a:cxnLst/>
              <a:rect l="l" t="t" r="r" b="b"/>
              <a:pathLst>
                <a:path w="436879" h="12700" extrusionOk="0">
                  <a:moveTo>
                    <a:pt x="60604" y="0"/>
                  </a:moveTo>
                  <a:lnTo>
                    <a:pt x="0" y="0"/>
                  </a:lnTo>
                  <a:lnTo>
                    <a:pt x="0" y="12115"/>
                  </a:lnTo>
                  <a:lnTo>
                    <a:pt x="60604" y="12115"/>
                  </a:lnTo>
                  <a:lnTo>
                    <a:pt x="60604" y="0"/>
                  </a:lnTo>
                  <a:close/>
                </a:path>
                <a:path w="436879" h="12700" extrusionOk="0">
                  <a:moveTo>
                    <a:pt x="121221" y="0"/>
                  </a:moveTo>
                  <a:lnTo>
                    <a:pt x="109105" y="0"/>
                  </a:lnTo>
                  <a:lnTo>
                    <a:pt x="109105" y="12115"/>
                  </a:lnTo>
                  <a:lnTo>
                    <a:pt x="121221" y="12115"/>
                  </a:lnTo>
                  <a:lnTo>
                    <a:pt x="121221" y="0"/>
                  </a:lnTo>
                  <a:close/>
                </a:path>
                <a:path w="436879" h="12700" extrusionOk="0">
                  <a:moveTo>
                    <a:pt x="278803" y="0"/>
                  </a:moveTo>
                  <a:lnTo>
                    <a:pt x="266674" y="0"/>
                  </a:lnTo>
                  <a:lnTo>
                    <a:pt x="266674" y="12115"/>
                  </a:lnTo>
                  <a:lnTo>
                    <a:pt x="278803" y="12115"/>
                  </a:lnTo>
                  <a:lnTo>
                    <a:pt x="278803" y="0"/>
                  </a:lnTo>
                  <a:close/>
                </a:path>
                <a:path w="436879" h="12700" extrusionOk="0">
                  <a:moveTo>
                    <a:pt x="387883" y="0"/>
                  </a:moveTo>
                  <a:lnTo>
                    <a:pt x="375767" y="0"/>
                  </a:lnTo>
                  <a:lnTo>
                    <a:pt x="375767" y="12115"/>
                  </a:lnTo>
                  <a:lnTo>
                    <a:pt x="387883" y="12115"/>
                  </a:lnTo>
                  <a:lnTo>
                    <a:pt x="387883" y="0"/>
                  </a:lnTo>
                  <a:close/>
                </a:path>
                <a:path w="436879" h="12700" extrusionOk="0">
                  <a:moveTo>
                    <a:pt x="412127" y="0"/>
                  </a:moveTo>
                  <a:lnTo>
                    <a:pt x="400011" y="0"/>
                  </a:lnTo>
                  <a:lnTo>
                    <a:pt x="400011" y="12115"/>
                  </a:lnTo>
                  <a:lnTo>
                    <a:pt x="412127" y="12115"/>
                  </a:lnTo>
                  <a:lnTo>
                    <a:pt x="412127" y="0"/>
                  </a:lnTo>
                  <a:close/>
                </a:path>
                <a:path w="436879" h="12700" extrusionOk="0">
                  <a:moveTo>
                    <a:pt x="436384" y="0"/>
                  </a:moveTo>
                  <a:lnTo>
                    <a:pt x="424256" y="0"/>
                  </a:lnTo>
                  <a:lnTo>
                    <a:pt x="424256" y="12115"/>
                  </a:lnTo>
                  <a:lnTo>
                    <a:pt x="436384" y="12115"/>
                  </a:lnTo>
                  <a:lnTo>
                    <a:pt x="436384" y="0"/>
                  </a:lnTo>
                  <a:close/>
                </a:path>
              </a:pathLst>
            </a:custGeom>
            <a:solidFill>
              <a:srgbClr val="00802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2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/>
              <a:t>Fragen?</a:t>
            </a:r>
            <a:endParaRPr/>
          </a:p>
        </p:txBody>
      </p:sp>
      <p:grpSp>
        <p:nvGrpSpPr>
          <p:cNvPr id="324" name="Google Shape;324;p62"/>
          <p:cNvGrpSpPr/>
          <p:nvPr/>
        </p:nvGrpSpPr>
        <p:grpSpPr>
          <a:xfrm>
            <a:off x="7908086" y="2989246"/>
            <a:ext cx="7802310" cy="7802310"/>
            <a:chOff x="3311372" y="1111019"/>
            <a:chExt cx="2600770" cy="2600770"/>
          </a:xfrm>
        </p:grpSpPr>
        <p:sp>
          <p:nvSpPr>
            <p:cNvPr id="325" name="Google Shape;325;p62"/>
            <p:cNvSpPr/>
            <p:nvPr/>
          </p:nvSpPr>
          <p:spPr>
            <a:xfrm>
              <a:off x="3311372" y="1111019"/>
              <a:ext cx="2600770" cy="2600770"/>
            </a:xfrm>
            <a:prstGeom prst="ellipse">
              <a:avLst/>
            </a:prstGeom>
            <a:solidFill>
              <a:srgbClr val="E1D7C3">
                <a:alpha val="40000"/>
              </a:srgbClr>
            </a:solidFill>
            <a:ln>
              <a:noFill/>
            </a:ln>
          </p:spPr>
          <p:txBody>
            <a:bodyPr spcFirstLastPara="1" wrap="square" lIns="91425" tIns="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26" name="Google Shape;326;p62"/>
            <p:cNvSpPr txBox="1"/>
            <p:nvPr/>
          </p:nvSpPr>
          <p:spPr>
            <a:xfrm>
              <a:off x="3528391" y="2150706"/>
              <a:ext cx="2166731" cy="543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02F"/>
                </a:buClr>
                <a:buSzPts val="10000"/>
                <a:buFont typeface="Arial"/>
                <a:buNone/>
              </a:pPr>
              <a:r>
                <a:rPr lang="en-GB" sz="10000" b="1" i="0" u="none" strike="noStrike" cap="none">
                  <a:solidFill>
                    <a:srgbClr val="00802F"/>
                  </a:solidFill>
                  <a:latin typeface="Gill Sans"/>
                  <a:ea typeface="Gill Sans"/>
                  <a:cs typeface="Gill Sans"/>
                  <a:sym typeface="Gill Sans"/>
                </a:rPr>
                <a:t>Q&amp;A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3"/>
          <p:cNvSpPr txBox="1">
            <a:spLocks noGrp="1"/>
          </p:cNvSpPr>
          <p:nvPr>
            <p:ph type="subTitle" idx="4294967295"/>
          </p:nvPr>
        </p:nvSpPr>
        <p:spPr>
          <a:xfrm>
            <a:off x="4559892" y="3964284"/>
            <a:ext cx="13596604" cy="863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Danke für die Aufmerksamkeit!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Dr. Ines Hartmann </a:t>
            </a: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Zürich, 21. Oktober 2026</a:t>
            </a:r>
            <a:endParaRPr sz="56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32" name="Google Shape;332;p63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" name="Google Shape;333;p63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229936" y="4052929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63"/>
          <p:cNvSpPr txBox="1"/>
          <p:nvPr/>
        </p:nvSpPr>
        <p:spPr>
          <a:xfrm>
            <a:off x="18860917" y="2434758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63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76579" y="5740669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63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935" y="9479774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63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76579" y="1069703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63"/>
          <p:cNvSpPr txBox="1"/>
          <p:nvPr/>
        </p:nvSpPr>
        <p:spPr>
          <a:xfrm>
            <a:off x="19065308" y="8598573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63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29935" y="6807511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65308" y="11569334"/>
            <a:ext cx="3359034" cy="121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6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8400" y="1146435"/>
            <a:ext cx="4644000" cy="152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6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17547" y="6167735"/>
            <a:ext cx="2748146" cy="3443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20705" y="5612524"/>
            <a:ext cx="6653052" cy="6653052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64"/>
          <p:cNvSpPr txBox="1"/>
          <p:nvPr/>
        </p:nvSpPr>
        <p:spPr>
          <a:xfrm>
            <a:off x="2387515" y="1088209"/>
            <a:ext cx="1751943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Ihre Meinung zählt!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hat Ihnen der Vortrag «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Hybrides und flexibles Arbeiten</a:t>
            </a: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gefallen?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Scannen Sie den QR-Code und teilen Sie uns Ihr Feedback mit.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Vielen Dank für Ihre Rückmeldung!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65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422827" y="3899822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65"/>
          <p:cNvSpPr txBox="1"/>
          <p:nvPr/>
        </p:nvSpPr>
        <p:spPr>
          <a:xfrm>
            <a:off x="19201377" y="2214435"/>
            <a:ext cx="2912214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</a:t>
            </a:r>
            <a:endParaRPr sz="4000" b="1" i="0" u="none" strike="noStrike" cap="none">
              <a:solidFill>
                <a:srgbClr val="2D4D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65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22827" y="5416299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5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418449" y="9396597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5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418449" y="10693091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65"/>
          <p:cNvSpPr txBox="1"/>
          <p:nvPr/>
        </p:nvSpPr>
        <p:spPr>
          <a:xfrm>
            <a:off x="19200674" y="8208024"/>
            <a:ext cx="5011935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Google Shape;359;p65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46285" y="6293892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6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200674" y="11449878"/>
            <a:ext cx="3158646" cy="131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6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16800" y="1358875"/>
            <a:ext cx="13125851" cy="106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subTitle" idx="4294967295"/>
          </p:nvPr>
        </p:nvSpPr>
        <p:spPr>
          <a:xfrm>
            <a:off x="4795128" y="4003873"/>
            <a:ext cx="13596604" cy="863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buSzPts val="3200"/>
              <a:buNone/>
            </a:pPr>
            <a:r>
              <a:rPr lang="de-DE" sz="4800" b="1" dirty="0"/>
              <a:t>Digitalisierung im Spital: </a:t>
            </a:r>
            <a:br>
              <a:rPr lang="de-DE" sz="4800" b="1" dirty="0"/>
            </a:br>
            <a:r>
              <a:rPr lang="de-DE" sz="4800" b="1" dirty="0"/>
              <a:t>Praxisbeispiele und Perspektiven</a:t>
            </a:r>
            <a:r>
              <a:rPr lang="de-DE" sz="4000" b="1" dirty="0"/>
              <a:t> </a:t>
            </a:r>
            <a:br>
              <a:rPr lang="de-DE" sz="4000" b="1" dirty="0"/>
            </a:br>
            <a:endParaRPr lang="de-DE" sz="4000" b="1" dirty="0"/>
          </a:p>
          <a:p>
            <a:pPr marL="0" lvl="0" indent="0">
              <a:buSzPts val="3200"/>
              <a:buNone/>
            </a:pPr>
            <a:r>
              <a:rPr lang="de-DE" sz="4000" dirty="0"/>
              <a:t>Patrizia Seifert</a:t>
            </a:r>
          </a:p>
          <a:p>
            <a:pPr marL="0" lvl="0" indent="0">
              <a:buSzPts val="3200"/>
              <a:buNone/>
            </a:pPr>
            <a:r>
              <a:rPr lang="de-DE" sz="4000" dirty="0"/>
              <a:t>Leitung Human Resources, Mitglied der Spitalleitung</a:t>
            </a:r>
            <a:br>
              <a:rPr lang="de-DE" sz="4000" dirty="0"/>
            </a:br>
            <a:r>
              <a:rPr lang="de-DE" sz="4000" dirty="0"/>
              <a:t>Universitätsklinik Balgrist</a:t>
            </a:r>
            <a:endParaRPr lang="de-DE" sz="320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de-CH" sz="3200" dirty="0"/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de-CH"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Zürich, 2</a:t>
            </a:r>
            <a:r>
              <a:rPr lang="en-GB" sz="4000" dirty="0"/>
              <a:t>1</a:t>
            </a:r>
            <a:r>
              <a:rPr lang="en-GB" sz="40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. Oktober 2026</a:t>
            </a:r>
            <a:endParaRPr dirty="0"/>
          </a:p>
        </p:txBody>
      </p:sp>
      <p:sp>
        <p:nvSpPr>
          <p:cNvPr id="72" name="Google Shape;72;p1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1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229936" y="4052929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"/>
          <p:cNvSpPr txBox="1"/>
          <p:nvPr/>
        </p:nvSpPr>
        <p:spPr>
          <a:xfrm>
            <a:off x="18860917" y="2434758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 dirty="0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dirty="0"/>
          </a:p>
        </p:txBody>
      </p:sp>
      <p:pic>
        <p:nvPicPr>
          <p:cNvPr id="75" name="Google Shape;75;p1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76579" y="5740669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935" y="9479774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76579" y="1069703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 txBox="1"/>
          <p:nvPr/>
        </p:nvSpPr>
        <p:spPr>
          <a:xfrm>
            <a:off x="19065308" y="8598573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 dirty="0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dirty="0"/>
          </a:p>
        </p:txBody>
      </p:sp>
      <p:pic>
        <p:nvPicPr>
          <p:cNvPr id="82" name="Google Shape;82;p1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29935" y="6807511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3F7C961-A067-58E5-05EF-5F35F077F8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1878" y="4345553"/>
            <a:ext cx="2814148" cy="279023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CC227B2-530B-7450-CB79-35896AE8F2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859" y="1494618"/>
            <a:ext cx="4077269" cy="20386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31075C4-3784-CB02-1214-E351D3AD6D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65308" y="11569334"/>
            <a:ext cx="3359034" cy="121081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2">
            <a:extLst>
              <a:ext uri="{FF2B5EF4-FFF2-40B4-BE49-F238E27FC236}">
                <a16:creationId xmlns:a16="http://schemas.microsoft.com/office/drawing/2014/main" id="{3C7E074A-273F-5FE6-33C5-5A8CCF80C625}"/>
              </a:ext>
            </a:extLst>
          </p:cNvPr>
          <p:cNvSpPr txBox="1">
            <a:spLocks/>
          </p:cNvSpPr>
          <p:nvPr/>
        </p:nvSpPr>
        <p:spPr>
          <a:xfrm>
            <a:off x="1822451" y="1083235"/>
            <a:ext cx="20739098" cy="112299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Persönlich</a:t>
            </a:r>
            <a:endParaRPr lang="en-US" sz="5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86">
            <a:extLst>
              <a:ext uri="{FF2B5EF4-FFF2-40B4-BE49-F238E27FC236}">
                <a16:creationId xmlns:a16="http://schemas.microsoft.com/office/drawing/2014/main" id="{36DBB556-2CB8-FC9D-3FB0-56BCD2E4C846}"/>
              </a:ext>
            </a:extLst>
          </p:cNvPr>
          <p:cNvSpPr txBox="1"/>
          <p:nvPr/>
        </p:nvSpPr>
        <p:spPr>
          <a:xfrm>
            <a:off x="1978093" y="3653571"/>
            <a:ext cx="981183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Leidenschaft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für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Schnittstelle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Mensch &amp;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Organisation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sowie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Talent-Practices</a:t>
            </a: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Master of Arts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Germanistik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&amp;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Soziologie</a:t>
            </a:r>
            <a:endParaRPr lang="en-US" sz="4000" kern="1200" dirty="0"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 Jahre HR-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Gestaltungserfahrung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(CH &amp; international)</a:t>
            </a: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3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Branchen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mit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grossen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Veränderungen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durch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Digitalisierung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IT&amp;Elektronik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, Banking,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Gesundheitswesen</a:t>
            </a:r>
            <a:endParaRPr lang="en-US" sz="4000" kern="1200" dirty="0"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 err="1">
                <a:latin typeface="Arial Narrow" panose="020B0606020202030204" pitchFamily="34" charset="0"/>
                <a:cs typeface="Arial" panose="020B0604020202020204" pitchFamily="34" charset="0"/>
              </a:rPr>
              <a:t>Familie</a:t>
            </a:r>
            <a:r>
              <a:rPr lang="en-US" sz="4000" kern="1200" dirty="0">
                <a:latin typeface="Arial Narrow" panose="020B0606020202030204" pitchFamily="34" charset="0"/>
                <a:cs typeface="Arial" panose="020B0604020202020204" pitchFamily="34" charset="0"/>
              </a:rPr>
              <a:t>, Kultur, </a:t>
            </a:r>
            <a:r>
              <a:rPr lang="en-US" sz="4000" kern="1200" dirty="0" err="1">
                <a:latin typeface="Arial Narrow" panose="020B0606020202030204" pitchFamily="34" charset="0"/>
                <a:cs typeface="Arial" panose="020B0604020202020204" pitchFamily="34" charset="0"/>
              </a:rPr>
              <a:t>Natur</a:t>
            </a:r>
            <a:endParaRPr lang="en-US" sz="4000" kern="1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B310677-90AF-7F67-CC99-F2E9869F4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9326" y="2879565"/>
            <a:ext cx="8816909" cy="834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60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26D3F9-E0D5-4239-95BF-1A2483BD56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451" y="1083235"/>
            <a:ext cx="20739098" cy="112299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Die </a:t>
            </a:r>
            <a:r>
              <a:rPr lang="en-US" sz="5400" b="1" dirty="0" err="1">
                <a:solidFill>
                  <a:schemeClr val="tx1"/>
                </a:solidFill>
              </a:rPr>
              <a:t>Universitätsklinik</a:t>
            </a:r>
            <a:r>
              <a:rPr lang="en-US" sz="5400" b="1" dirty="0">
                <a:solidFill>
                  <a:schemeClr val="tx1"/>
                </a:solidFill>
              </a:rPr>
              <a:t> Balgrist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D3D9F77-3F6F-4273-88EA-9C7D0433ABD4}"/>
              </a:ext>
            </a:extLst>
          </p:cNvPr>
          <p:cNvSpPr txBox="1"/>
          <p:nvPr/>
        </p:nvSpPr>
        <p:spPr>
          <a:xfrm>
            <a:off x="1822451" y="3750848"/>
            <a:ext cx="8153398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Gemeinnützige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nach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betriebswirtschaftlichen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Grundsätzen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geführte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, private Institution</a:t>
            </a: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Hochspezialisierte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Klinik für die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Behandlung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von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Erkrankungen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und Verletzungen am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Bewegungsapparat</a:t>
            </a:r>
            <a:endParaRPr lang="en-US" sz="4000" kern="1200" dirty="0"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Forschungs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- &amp;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Innovationsstandort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für die Entwicklung der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zukünftigen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Medizin</a:t>
            </a:r>
            <a:endParaRPr lang="en-US" sz="4000" kern="1200" dirty="0"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spcBef>
                <a:spcPts val="2400"/>
              </a:spcBef>
              <a:buClr>
                <a:srgbClr val="0050B5"/>
              </a:buClr>
              <a:buFont typeface="Arial" panose="020B0604020202020204" pitchFamily="34" charset="0"/>
              <a:buChar char="•"/>
              <a:defRPr/>
            </a:pP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Bildungsstätte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für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Nachwuchskräfte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im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kern="1200" dirty="0" err="1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Auftrag</a:t>
            </a:r>
            <a:r>
              <a:rPr lang="en-US" sz="4000" kern="12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der Universität Zürich</a:t>
            </a:r>
          </a:p>
        </p:txBody>
      </p:sp>
      <p:pic>
        <p:nvPicPr>
          <p:cNvPr id="5" name="Picture 4" descr="Spine Specialist Zurich ▷ Prof. Dr Farshad">
            <a:extLst>
              <a:ext uri="{FF2B5EF4-FFF2-40B4-BE49-F238E27FC236}">
                <a16:creationId xmlns:a16="http://schemas.microsoft.com/office/drawing/2014/main" id="{217B9E9A-03A0-AD3B-D1F0-A8259D84F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51761" y="3898645"/>
            <a:ext cx="11458428" cy="76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542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83B5EE44-0AE2-49F6-B59B-FED3E2DD36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"/>
          <a:stretch/>
        </p:blipFill>
        <p:spPr>
          <a:xfrm>
            <a:off x="13153667" y="5940576"/>
            <a:ext cx="9407882" cy="5886300"/>
          </a:xfrm>
          <a:prstGeom prst="rect">
            <a:avLst/>
          </a:prstGeom>
        </p:spPr>
      </p:pic>
      <p:pic>
        <p:nvPicPr>
          <p:cNvPr id="7" name="Picture 2" descr="Spezialisierung auf Orthopädie 1945">
            <a:extLst>
              <a:ext uri="{FF2B5EF4-FFF2-40B4-BE49-F238E27FC236}">
                <a16:creationId xmlns:a16="http://schemas.microsoft.com/office/drawing/2014/main" id="{DD6AB83F-156E-4B1E-B53D-9550A2735C2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451" y="5939060"/>
            <a:ext cx="9455322" cy="588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86AB2C1-A2E4-4D4B-BAAE-7FD4C58937C2}"/>
              </a:ext>
            </a:extLst>
          </p:cNvPr>
          <p:cNvGrpSpPr>
            <a:grpSpLocks/>
          </p:cNvGrpSpPr>
          <p:nvPr/>
        </p:nvGrpSpPr>
        <p:grpSpPr>
          <a:xfrm>
            <a:off x="1822448" y="2524147"/>
            <a:ext cx="1939820" cy="2455340"/>
            <a:chOff x="57405" y="72930"/>
            <a:chExt cx="1141222" cy="1451080"/>
          </a:xfrm>
        </p:grpSpPr>
        <p:pic>
          <p:nvPicPr>
            <p:cNvPr id="9" name="Picture 2" descr="Gehhilfen optimal einsetzen | Apotheken Umschau">
              <a:extLst>
                <a:ext uri="{FF2B5EF4-FFF2-40B4-BE49-F238E27FC236}">
                  <a16:creationId xmlns:a16="http://schemas.microsoft.com/office/drawing/2014/main" id="{C5D6409D-8550-476D-AAED-4F5948A529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129" y="175877"/>
              <a:ext cx="684971" cy="1047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12">
              <a:extLst>
                <a:ext uri="{FF2B5EF4-FFF2-40B4-BE49-F238E27FC236}">
                  <a16:creationId xmlns:a16="http://schemas.microsoft.com/office/drawing/2014/main" id="{5A4D09B7-7724-4B95-A9F0-AFC772428543}"/>
                </a:ext>
              </a:extLst>
            </p:cNvPr>
            <p:cNvSpPr txBox="1"/>
            <p:nvPr/>
          </p:nvSpPr>
          <p:spPr>
            <a:xfrm>
              <a:off x="172647" y="1178414"/>
              <a:ext cx="964004" cy="345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828618">
                <a:buClrTx/>
                <a:defRPr/>
              </a:pPr>
              <a:r>
                <a:rPr lang="de-DE" sz="3200" b="1" dirty="0">
                  <a:solidFill>
                    <a:srgbClr val="0050B5"/>
                  </a:solidFill>
                  <a:latin typeface="Calibri" panose="020F0502020204030204"/>
                  <a:ea typeface="+mn-ea"/>
                  <a:cs typeface="+mn-cs"/>
                </a:rPr>
                <a:t>PATIENT</a:t>
              </a:r>
            </a:p>
          </p:txBody>
        </p:sp>
        <p:sp>
          <p:nvSpPr>
            <p:cNvPr id="11" name="Abgerundetes Rechteck 13">
              <a:extLst>
                <a:ext uri="{FF2B5EF4-FFF2-40B4-BE49-F238E27FC236}">
                  <a16:creationId xmlns:a16="http://schemas.microsoft.com/office/drawing/2014/main" id="{D79F7934-975B-409B-8800-AF5B72018E08}"/>
                </a:ext>
              </a:extLst>
            </p:cNvPr>
            <p:cNvSpPr/>
            <p:nvPr/>
          </p:nvSpPr>
          <p:spPr>
            <a:xfrm>
              <a:off x="57405" y="72930"/>
              <a:ext cx="1141222" cy="1449973"/>
            </a:xfrm>
            <a:prstGeom prst="roundRect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  <a:alpha val="6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828618">
                <a:buClrTx/>
                <a:defRPr/>
              </a:pPr>
              <a:endParaRPr lang="de-DE" sz="3200">
                <a:solidFill>
                  <a:srgbClr val="0050B5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B95E27-ABAB-4702-8F02-5EE9C0A91006}"/>
              </a:ext>
            </a:extLst>
          </p:cNvPr>
          <p:cNvGrpSpPr/>
          <p:nvPr/>
        </p:nvGrpSpPr>
        <p:grpSpPr>
          <a:xfrm>
            <a:off x="6837828" y="2491165"/>
            <a:ext cx="2690006" cy="2537550"/>
            <a:chOff x="2054252" y="1138235"/>
            <a:chExt cx="1345003" cy="126877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C65915A-58FE-4C39-B106-24321F0D2014}"/>
                </a:ext>
              </a:extLst>
            </p:cNvPr>
            <p:cNvGrpSpPr>
              <a:grpSpLocks/>
            </p:cNvGrpSpPr>
            <p:nvPr/>
          </p:nvGrpSpPr>
          <p:grpSpPr>
            <a:xfrm>
              <a:off x="2054252" y="1138235"/>
              <a:ext cx="1294095" cy="1268775"/>
              <a:chOff x="1684213" y="1209089"/>
              <a:chExt cx="1522464" cy="149946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330FB05-8438-4B57-87A9-3F9360B5A6DD}"/>
                  </a:ext>
                </a:extLst>
              </p:cNvPr>
              <p:cNvGrpSpPr/>
              <p:nvPr/>
            </p:nvGrpSpPr>
            <p:grpSpPr>
              <a:xfrm>
                <a:off x="1684213" y="1209089"/>
                <a:ext cx="1522464" cy="1474626"/>
                <a:chOff x="1581624" y="48086"/>
                <a:chExt cx="1522661" cy="1474817"/>
              </a:xfrm>
            </p:grpSpPr>
            <p:pic>
              <p:nvPicPr>
                <p:cNvPr id="18" name="Picture 17" descr="Biotech Line Vector Icon Which Can Easily Modify Or Edit Stock Vector -  Illustration of microscope, vector: 199108778">
                  <a:extLst>
                    <a:ext uri="{FF2B5EF4-FFF2-40B4-BE49-F238E27FC236}">
                      <a16:creationId xmlns:a16="http://schemas.microsoft.com/office/drawing/2014/main" id="{34CF530C-64AB-42E7-A2DD-B0630F0A55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duotone>
                    <a:srgbClr val="E7E6E6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00783" y="48086"/>
                  <a:ext cx="740714" cy="7407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9" name="Abgerundetes Rechteck 31">
                  <a:extLst>
                    <a:ext uri="{FF2B5EF4-FFF2-40B4-BE49-F238E27FC236}">
                      <a16:creationId xmlns:a16="http://schemas.microsoft.com/office/drawing/2014/main" id="{8783DF46-BBCA-485E-9AA4-A8AA0783F712}"/>
                    </a:ext>
                  </a:extLst>
                </p:cNvPr>
                <p:cNvSpPr/>
                <p:nvPr/>
              </p:nvSpPr>
              <p:spPr>
                <a:xfrm>
                  <a:off x="1581624" y="72930"/>
                  <a:ext cx="1522661" cy="1449973"/>
                </a:xfrm>
                <a:prstGeom prst="round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75000"/>
                      <a:alpha val="6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828618">
                    <a:buClrTx/>
                    <a:defRPr/>
                  </a:pPr>
                  <a:endParaRPr lang="de-DE" sz="3200">
                    <a:solidFill>
                      <a:srgbClr val="0050B5"/>
                    </a:solidFill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" name="Textfeld 29">
                <a:extLst>
                  <a:ext uri="{FF2B5EF4-FFF2-40B4-BE49-F238E27FC236}">
                    <a16:creationId xmlns:a16="http://schemas.microsoft.com/office/drawing/2014/main" id="{A06FF3F5-BC91-4C55-AECD-5723455F5233}"/>
                  </a:ext>
                </a:extLst>
              </p:cNvPr>
              <p:cNvSpPr txBox="1"/>
              <p:nvPr/>
            </p:nvSpPr>
            <p:spPr>
              <a:xfrm>
                <a:off x="1874448" y="2363006"/>
                <a:ext cx="1178867" cy="345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R="0" lvl="0" indent="0" defTabSz="914309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b="1" i="0" u="none" strike="noStrike" kern="0" cap="none" spc="0" normalizeH="0" baseline="0">
                    <a:ln>
                      <a:noFill/>
                    </a:ln>
                    <a:solidFill>
                      <a:prstClr val="white">
                        <a:lumMod val="75000"/>
                      </a:prstClr>
                    </a:solidFill>
                    <a:effectLst/>
                    <a:uLnTx/>
                    <a:uFillTx/>
                    <a:latin typeface="Calibri" panose="020F0502020204030204"/>
                  </a:defRPr>
                </a:lvl1pPr>
              </a:lstStyle>
              <a:p>
                <a:pPr defTabSz="1828618">
                  <a:defRPr/>
                </a:pPr>
                <a:r>
                  <a:rPr lang="en-US" sz="3200" dirty="0">
                    <a:solidFill>
                      <a:srgbClr val="0050B5"/>
                    </a:solidFill>
                    <a:ea typeface="+mn-ea"/>
                    <a:cs typeface="+mn-cs"/>
                  </a:rPr>
                  <a:t>DIAGNOSE</a:t>
                </a:r>
              </a:p>
            </p:txBody>
          </p:sp>
        </p:grpSp>
        <p:pic>
          <p:nvPicPr>
            <p:cNvPr id="14" name="Graphic 13" descr="Radioactive sign">
              <a:extLst>
                <a:ext uri="{FF2B5EF4-FFF2-40B4-BE49-F238E27FC236}">
                  <a16:creationId xmlns:a16="http://schemas.microsoft.com/office/drawing/2014/main" id="{3D4C2065-6192-4465-902F-45FA1A612C0A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16958" y="1828325"/>
              <a:ext cx="369288" cy="367614"/>
            </a:xfrm>
            <a:prstGeom prst="rect">
              <a:avLst/>
            </a:prstGeom>
          </p:spPr>
        </p:pic>
        <p:pic>
          <p:nvPicPr>
            <p:cNvPr id="15" name="Graphic 14" descr="Skeleton">
              <a:extLst>
                <a:ext uri="{FF2B5EF4-FFF2-40B4-BE49-F238E27FC236}">
                  <a16:creationId xmlns:a16="http://schemas.microsoft.com/office/drawing/2014/main" id="{819435FC-7E7C-4E66-80A9-C0F95A0B11C2}"/>
                </a:ext>
              </a:extLst>
            </p:cNvPr>
            <p:cNvPicPr>
              <a:picLocks/>
            </p:cNvPicPr>
            <p:nvPr/>
          </p:nvPicPr>
          <p:blipFill>
            <a:blip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47887" y="1324215"/>
              <a:ext cx="651368" cy="648418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79EBD5-59DA-490C-A7BC-6B66AFAD22A9}"/>
              </a:ext>
            </a:extLst>
          </p:cNvPr>
          <p:cNvGrpSpPr/>
          <p:nvPr/>
        </p:nvGrpSpPr>
        <p:grpSpPr>
          <a:xfrm>
            <a:off x="12324594" y="2524150"/>
            <a:ext cx="4575816" cy="2455810"/>
            <a:chOff x="5356173" y="1138237"/>
            <a:chExt cx="2287908" cy="122790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A9C6CF2-ADD4-4520-8448-D88715354B08}"/>
                </a:ext>
              </a:extLst>
            </p:cNvPr>
            <p:cNvGrpSpPr>
              <a:grpSpLocks/>
            </p:cNvGrpSpPr>
            <p:nvPr/>
          </p:nvGrpSpPr>
          <p:grpSpPr>
            <a:xfrm>
              <a:off x="5356173" y="1138237"/>
              <a:ext cx="2287908" cy="1227668"/>
              <a:chOff x="5408668" y="72930"/>
              <a:chExt cx="2692011" cy="1451083"/>
            </a:xfrm>
          </p:grpSpPr>
          <p:pic>
            <p:nvPicPr>
              <p:cNvPr id="23" name="Grafik 8">
                <a:extLst>
                  <a:ext uri="{FF2B5EF4-FFF2-40B4-BE49-F238E27FC236}">
                    <a16:creationId xmlns:a16="http://schemas.microsoft.com/office/drawing/2014/main" id="{F405BDF8-DEC1-402D-944D-3433A0E0CC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email">
                <a:biLevel thresh="75000"/>
                <a:alphaModFix amt="35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87961" l="11879" r="100000">
                            <a14:foregroundMark x1="70107" y1="14125" x2="72931" y2="10273"/>
                            <a14:foregroundMark x1="46251" y1="16533" x2="51509" y2="10273"/>
                            <a14:foregroundMark x1="41480" y1="36918" x2="38851" y2="77689"/>
                            <a14:foregroundMark x1="21714" y1="66132" x2="17332" y2="63242"/>
                            <a14:foregroundMark x1="38851" y1="77689" x2="27848" y2="70305"/>
                            <a14:foregroundMark x1="17332" y1="63242" x2="23369" y2="80096"/>
                            <a14:backgroundMark x1="26777" y1="84109" x2="27653" y2="73836"/>
                            <a14:backgroundMark x1="30574" y1="51043" x2="30574" y2="58909"/>
                            <a14:backgroundMark x1="22493" y1="65169" x2="27167" y2="73034"/>
                          </a14:backgroundRemoval>
                        </a14:imgEffect>
                        <a14:imgEffect>
                          <a14:brightnessContrast bright="-22000" contrast="4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09766" y="161782"/>
                <a:ext cx="1877907" cy="1139443"/>
              </a:xfrm>
              <a:prstGeom prst="rect">
                <a:avLst/>
              </a:prstGeom>
            </p:spPr>
          </p:pic>
          <p:pic>
            <p:nvPicPr>
              <p:cNvPr id="24" name="Grafik 11">
                <a:extLst>
                  <a:ext uri="{FF2B5EF4-FFF2-40B4-BE49-F238E27FC236}">
                    <a16:creationId xmlns:a16="http://schemas.microsoft.com/office/drawing/2014/main" id="{9AD66CBC-5A14-48F4-98A2-BAF027247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69659" y="239649"/>
                <a:ext cx="734182" cy="506896"/>
              </a:xfrm>
              <a:prstGeom prst="rect">
                <a:avLst/>
              </a:prstGeom>
            </p:spPr>
          </p:pic>
          <p:sp>
            <p:nvSpPr>
              <p:cNvPr id="25" name="Textfeld 26">
                <a:extLst>
                  <a:ext uri="{FF2B5EF4-FFF2-40B4-BE49-F238E27FC236}">
                    <a16:creationId xmlns:a16="http://schemas.microsoft.com/office/drawing/2014/main" id="{FCEB10E2-878C-48D5-B9C3-8C1F18A16CD3}"/>
                  </a:ext>
                </a:extLst>
              </p:cNvPr>
              <p:cNvSpPr txBox="1"/>
              <p:nvPr/>
            </p:nvSpPr>
            <p:spPr>
              <a:xfrm>
                <a:off x="6148140" y="1178416"/>
                <a:ext cx="1091317" cy="345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828618">
                  <a:buClrTx/>
                  <a:defRPr/>
                </a:pPr>
                <a:r>
                  <a:rPr lang="de-DE" sz="3200" b="1" dirty="0">
                    <a:solidFill>
                      <a:srgbClr val="0050B5"/>
                    </a:solidFill>
                    <a:latin typeface="Calibri" panose="020F0502020204030204"/>
                    <a:ea typeface="+mn-ea"/>
                    <a:cs typeface="+mn-cs"/>
                  </a:rPr>
                  <a:t>THERAPIE</a:t>
                </a:r>
              </a:p>
            </p:txBody>
          </p:sp>
          <p:sp>
            <p:nvSpPr>
              <p:cNvPr id="26" name="Abgerundetes Rechteck 33">
                <a:extLst>
                  <a:ext uri="{FF2B5EF4-FFF2-40B4-BE49-F238E27FC236}">
                    <a16:creationId xmlns:a16="http://schemas.microsoft.com/office/drawing/2014/main" id="{ECC2A64E-D8E5-4D66-A964-95A37ACB6972}"/>
                  </a:ext>
                </a:extLst>
              </p:cNvPr>
              <p:cNvSpPr/>
              <p:nvPr/>
            </p:nvSpPr>
            <p:spPr>
              <a:xfrm>
                <a:off x="5408668" y="72930"/>
                <a:ext cx="2692011" cy="1449973"/>
              </a:xfrm>
              <a:prstGeom prst="roundRect">
                <a:avLst/>
              </a:prstGeom>
              <a:noFill/>
              <a:ln w="12700" cap="flat" cmpd="sng" algn="ctr">
                <a:solidFill>
                  <a:sysClr val="window" lastClr="FFFFFF">
                    <a:lumMod val="75000"/>
                    <a:alpha val="6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828618">
                  <a:buClrTx/>
                  <a:defRPr/>
                </a:pPr>
                <a:endParaRPr lang="de-DE" sz="3200">
                  <a:solidFill>
                    <a:srgbClr val="0050B5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2" name="Graphic 21" descr="Needle">
              <a:extLst>
                <a:ext uri="{FF2B5EF4-FFF2-40B4-BE49-F238E27FC236}">
                  <a16:creationId xmlns:a16="http://schemas.microsoft.com/office/drawing/2014/main" id="{B60B8559-F746-46D6-B485-EE1BFCA781DF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alphaModFix amt="35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557252" y="1936687"/>
              <a:ext cx="431412" cy="429455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EAF5298-D2B9-4CC7-A8B6-A363ABCD3061}"/>
              </a:ext>
            </a:extLst>
          </p:cNvPr>
          <p:cNvGrpSpPr/>
          <p:nvPr/>
        </p:nvGrpSpPr>
        <p:grpSpPr>
          <a:xfrm>
            <a:off x="19951386" y="2550248"/>
            <a:ext cx="2602248" cy="2453468"/>
            <a:chOff x="8167160" y="1138235"/>
            <a:chExt cx="1301124" cy="122673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BEF05D6-E606-43F1-808D-D44AA2968D7B}"/>
                </a:ext>
              </a:extLst>
            </p:cNvPr>
            <p:cNvGrpSpPr>
              <a:grpSpLocks/>
            </p:cNvGrpSpPr>
            <p:nvPr/>
          </p:nvGrpSpPr>
          <p:grpSpPr>
            <a:xfrm>
              <a:off x="8167160" y="1138235"/>
              <a:ext cx="1301124" cy="1226734"/>
              <a:chOff x="8505226" y="72930"/>
              <a:chExt cx="1530931" cy="1449973"/>
            </a:xfrm>
          </p:grpSpPr>
          <p:pic>
            <p:nvPicPr>
              <p:cNvPr id="30" name="Picture 6" descr="Gait rehabilitation exoskeleton - E-helper - ZARYA - standing position">
                <a:extLst>
                  <a:ext uri="{FF2B5EF4-FFF2-40B4-BE49-F238E27FC236}">
                    <a16:creationId xmlns:a16="http://schemas.microsoft.com/office/drawing/2014/main" id="{793B7C3D-003C-4F9E-84E9-CCFCD6428F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 cstate="email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H="1">
                <a:off x="8551695" y="213145"/>
                <a:ext cx="875997" cy="1266803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feld 27">
                <a:extLst>
                  <a:ext uri="{FF2B5EF4-FFF2-40B4-BE49-F238E27FC236}">
                    <a16:creationId xmlns:a16="http://schemas.microsoft.com/office/drawing/2014/main" id="{50DC4255-D78B-4D11-B826-D56017047E44}"/>
                  </a:ext>
                </a:extLst>
              </p:cNvPr>
              <p:cNvSpPr txBox="1"/>
              <p:nvPr/>
            </p:nvSpPr>
            <p:spPr>
              <a:xfrm>
                <a:off x="9248099" y="1161500"/>
                <a:ext cx="661277" cy="345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828618">
                  <a:buClrTx/>
                  <a:defRPr/>
                </a:pPr>
                <a:r>
                  <a:rPr lang="de-DE" sz="3200" b="1" dirty="0">
                    <a:solidFill>
                      <a:srgbClr val="0050B5"/>
                    </a:solidFill>
                    <a:latin typeface="Calibri" panose="020F0502020204030204"/>
                    <a:ea typeface="+mn-ea"/>
                    <a:cs typeface="+mn-cs"/>
                  </a:rPr>
                  <a:t>REHA</a:t>
                </a:r>
              </a:p>
            </p:txBody>
          </p:sp>
          <p:sp>
            <p:nvSpPr>
              <p:cNvPr id="32" name="Abgerundetes Rechteck 34">
                <a:extLst>
                  <a:ext uri="{FF2B5EF4-FFF2-40B4-BE49-F238E27FC236}">
                    <a16:creationId xmlns:a16="http://schemas.microsoft.com/office/drawing/2014/main" id="{D3216613-2372-4F7B-989B-53008AD6D7CE}"/>
                  </a:ext>
                </a:extLst>
              </p:cNvPr>
              <p:cNvSpPr/>
              <p:nvPr/>
            </p:nvSpPr>
            <p:spPr>
              <a:xfrm>
                <a:off x="8505226" y="72930"/>
                <a:ext cx="1530931" cy="1449973"/>
              </a:xfrm>
              <a:prstGeom prst="roundRect">
                <a:avLst/>
              </a:prstGeom>
              <a:noFill/>
              <a:ln w="12700" cap="flat" cmpd="sng" algn="ctr">
                <a:solidFill>
                  <a:sysClr val="window" lastClr="FFFFFF">
                    <a:lumMod val="75000"/>
                    <a:alpha val="6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828618">
                  <a:buClrTx/>
                  <a:defRPr/>
                </a:pPr>
                <a:endParaRPr lang="de-DE" sz="3200">
                  <a:solidFill>
                    <a:srgbClr val="0050B5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3" name="Picture 10" descr="Somatosensory Rehabilitation Svg Png Icon Free Download (#156459) -  OnlineWebFonts.COM">
                <a:extLst>
                  <a:ext uri="{FF2B5EF4-FFF2-40B4-BE49-F238E27FC236}">
                    <a16:creationId xmlns:a16="http://schemas.microsoft.com/office/drawing/2014/main" id="{C6BE4F15-901F-44B5-8C01-B62D5DD2C7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email">
                <a:duotone>
                  <a:srgbClr val="E7E6E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07554" y="604539"/>
                <a:ext cx="497867" cy="462336"/>
              </a:xfrm>
              <a:prstGeom prst="rect">
                <a:avLst/>
              </a:prstGeom>
              <a:solidFill>
                <a:srgbClr val="FFFFFF"/>
              </a:solidFill>
            </p:spPr>
          </p:pic>
        </p:grpSp>
        <p:pic>
          <p:nvPicPr>
            <p:cNvPr id="29" name="Graphic 28" descr="Apple">
              <a:extLst>
                <a:ext uri="{FF2B5EF4-FFF2-40B4-BE49-F238E27FC236}">
                  <a16:creationId xmlns:a16="http://schemas.microsoft.com/office/drawing/2014/main" id="{8EBA490A-CBC7-411C-B01E-C2FC5428346A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alphaModFix amt="35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939290" y="1265479"/>
              <a:ext cx="326781" cy="325298"/>
            </a:xfrm>
            <a:prstGeom prst="rect">
              <a:avLst/>
            </a:prstGeom>
          </p:spPr>
        </p:pic>
      </p:grpSp>
      <p:sp>
        <p:nvSpPr>
          <p:cNvPr id="34" name="Textplatzhalter 2">
            <a:extLst>
              <a:ext uri="{FF2B5EF4-FFF2-40B4-BE49-F238E27FC236}">
                <a16:creationId xmlns:a16="http://schemas.microsoft.com/office/drawing/2014/main" id="{A72B10CD-4CC7-4998-80A3-F0442E371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55045" y="1030109"/>
            <a:ext cx="20739098" cy="112299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Der Ursprung</a:t>
            </a:r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EE57D9C0-9930-4AE3-A72E-73EDE0CD3462}"/>
              </a:ext>
            </a:extLst>
          </p:cNvPr>
          <p:cNvSpPr/>
          <p:nvPr/>
        </p:nvSpPr>
        <p:spPr>
          <a:xfrm>
            <a:off x="4266116" y="3646526"/>
            <a:ext cx="2047836" cy="302916"/>
          </a:xfrm>
          <a:prstGeom prst="rightArrow">
            <a:avLst/>
          </a:prstGeom>
          <a:solidFill>
            <a:srgbClr val="4768C3"/>
          </a:solidFill>
          <a:ln>
            <a:solidFill>
              <a:srgbClr val="4768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  <a:defRPr/>
            </a:pPr>
            <a:endParaRPr lang="de-CH" sz="3600" kern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Pfeil: nach rechts 36">
            <a:extLst>
              <a:ext uri="{FF2B5EF4-FFF2-40B4-BE49-F238E27FC236}">
                <a16:creationId xmlns:a16="http://schemas.microsoft.com/office/drawing/2014/main" id="{46B17A11-8A61-40E6-9301-F9CA0BA4B58F}"/>
              </a:ext>
            </a:extLst>
          </p:cNvPr>
          <p:cNvSpPr/>
          <p:nvPr/>
        </p:nvSpPr>
        <p:spPr>
          <a:xfrm>
            <a:off x="17435866" y="3646526"/>
            <a:ext cx="2047836" cy="302916"/>
          </a:xfrm>
          <a:prstGeom prst="rightArrow">
            <a:avLst/>
          </a:prstGeom>
          <a:solidFill>
            <a:srgbClr val="4768C3"/>
          </a:solidFill>
          <a:ln>
            <a:solidFill>
              <a:srgbClr val="4768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  <a:defRPr/>
            </a:pPr>
            <a:endParaRPr lang="de-CH" sz="3600" kern="120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8" name="Pfeil: nach rechts 37">
            <a:extLst>
              <a:ext uri="{FF2B5EF4-FFF2-40B4-BE49-F238E27FC236}">
                <a16:creationId xmlns:a16="http://schemas.microsoft.com/office/drawing/2014/main" id="{F2AB563A-5478-4F93-BEE8-955DEBFEF37C}"/>
              </a:ext>
            </a:extLst>
          </p:cNvPr>
          <p:cNvSpPr/>
          <p:nvPr/>
        </p:nvSpPr>
        <p:spPr>
          <a:xfrm>
            <a:off x="9881982" y="3646526"/>
            <a:ext cx="2047836" cy="302916"/>
          </a:xfrm>
          <a:prstGeom prst="rightArrow">
            <a:avLst/>
          </a:prstGeom>
          <a:solidFill>
            <a:srgbClr val="4768C3"/>
          </a:solidFill>
          <a:ln>
            <a:solidFill>
              <a:srgbClr val="4768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  <a:defRPr/>
            </a:pPr>
            <a:endParaRPr lang="de-CH" sz="3600" kern="1200">
              <a:solidFill>
                <a:srgbClr val="FFFFFF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59562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feld 39">
            <a:extLst>
              <a:ext uri="{FF2B5EF4-FFF2-40B4-BE49-F238E27FC236}">
                <a16:creationId xmlns:a16="http://schemas.microsoft.com/office/drawing/2014/main" id="{33AF7A7B-C0C0-4B94-91BE-D7115F906FF6}"/>
              </a:ext>
            </a:extLst>
          </p:cNvPr>
          <p:cNvSpPr txBox="1"/>
          <p:nvPr/>
        </p:nvSpPr>
        <p:spPr>
          <a:xfrm>
            <a:off x="1641916" y="890380"/>
            <a:ext cx="20144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  <a:defRPr/>
            </a:pPr>
            <a:r>
              <a:rPr lang="en-US" sz="5400" b="1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Das Balgrist </a:t>
            </a:r>
            <a:r>
              <a:rPr lang="en-US" sz="5400" b="1" kern="1200" dirty="0" err="1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Ökosystem</a:t>
            </a:r>
            <a:r>
              <a:rPr lang="en-US" sz="5400" b="1" kern="120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lang="en-US" sz="5400" b="1" kern="1200" dirty="0" err="1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heute</a:t>
            </a:r>
            <a:endParaRPr lang="en-US" sz="5400" b="1" kern="1200" dirty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05F1C5-3C54-41C1-8F2B-9A534104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864" y="2089993"/>
            <a:ext cx="11911608" cy="11015494"/>
          </a:xfrm>
          <a:prstGeom prst="rect">
            <a:avLst/>
          </a:prstGeom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25F728BD-2F9C-4AA6-8734-3CA5EA248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3700" y="2798379"/>
            <a:ext cx="5626048" cy="1395798"/>
          </a:xfrm>
          <a:prstGeom prst="rect">
            <a:avLst/>
          </a:prstGeom>
        </p:spPr>
      </p:pic>
      <p:pic>
        <p:nvPicPr>
          <p:cNvPr id="42" name="Picture 8" descr="Impact Hub Zurich | University of Zurich - Impact Hub Zurich">
            <a:extLst>
              <a:ext uri="{FF2B5EF4-FFF2-40B4-BE49-F238E27FC236}">
                <a16:creationId xmlns:a16="http://schemas.microsoft.com/office/drawing/2014/main" id="{60CFDD30-B2D0-4C2B-9128-10BCB8D38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36" b="16230"/>
          <a:stretch/>
        </p:blipFill>
        <p:spPr bwMode="auto">
          <a:xfrm>
            <a:off x="18892324" y="4420082"/>
            <a:ext cx="2318032" cy="10157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681DABCA-03CD-443C-AD50-7BFFA4A0F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92325" y="5767219"/>
            <a:ext cx="2187294" cy="619734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D5495B6A-6571-4F12-94AD-0C1F07F0F0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92324" y="10112336"/>
            <a:ext cx="2538060" cy="827980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2C1AD03E-6DDB-4D2D-A21E-CD2EF5C7F9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92325" y="8985040"/>
            <a:ext cx="2528766" cy="795924"/>
          </a:xfrm>
          <a:prstGeom prst="rect">
            <a:avLst/>
          </a:prstGeom>
        </p:spPr>
      </p:pic>
      <p:pic>
        <p:nvPicPr>
          <p:cNvPr id="46" name="Picture 2" descr="Universitätsspital Zürich – Flughafen Zuerich">
            <a:extLst>
              <a:ext uri="{FF2B5EF4-FFF2-40B4-BE49-F238E27FC236}">
                <a16:creationId xmlns:a16="http://schemas.microsoft.com/office/drawing/2014/main" id="{40268041-4CCA-45A9-AA7B-4A11B56CF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38" b="37603"/>
          <a:stretch/>
        </p:blipFill>
        <p:spPr bwMode="auto">
          <a:xfrm>
            <a:off x="18793469" y="8199850"/>
            <a:ext cx="2964522" cy="57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F5E87ABD-ACD1-4A2B-BD77-0B7F0A9854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92324" y="6797530"/>
            <a:ext cx="2286464" cy="107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6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420ED2-F5D0-4CE7-AFD2-6782CB267C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451" y="982483"/>
            <a:ext cx="20739098" cy="1122990"/>
          </a:xfr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  <a:cs typeface="Arial"/>
                <a:sym typeface="Arial"/>
              </a:rPr>
              <a:t>Gesundes Wachstum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3B8610A-0C18-4C7E-BFEF-90BC89664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209" y="2493506"/>
            <a:ext cx="18450122" cy="1003377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9843320-9CF5-A647-7E4F-7628DFE7956D}"/>
              </a:ext>
            </a:extLst>
          </p:cNvPr>
          <p:cNvSpPr txBox="1"/>
          <p:nvPr/>
        </p:nvSpPr>
        <p:spPr>
          <a:xfrm>
            <a:off x="19623755" y="12634492"/>
            <a:ext cx="4206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dirty="0">
                <a:latin typeface="Arial Narrow" panose="020B0606020202030204" pitchFamily="34" charset="0"/>
              </a:rPr>
              <a:t>Geschäftsbericht 2025</a:t>
            </a:r>
          </a:p>
        </p:txBody>
      </p:sp>
    </p:spTree>
    <p:extLst>
      <p:ext uri="{BB962C8B-B14F-4D97-AF65-F5344CB8AC3E}">
        <p14:creationId xmlns:p14="http://schemas.microsoft.com/office/powerpoint/2010/main" val="3715640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1C26F-0AA8-08D8-D02A-6AD625684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BBCF3F-5076-E72A-A751-D2ECF1CCB6C1}"/>
              </a:ext>
            </a:extLst>
          </p:cNvPr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Digitalisierung im Spitalalltag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34CAD-A7C3-3E07-DD33-2D572EA48793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rial Narrow" panose="020B0606020202030204" pitchFamily="34" charset="0"/>
              </a:rPr>
              <a:t>03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97001169-6A32-F6B6-9459-159C247405E9}"/>
              </a:ext>
            </a:extLst>
          </p:cNvPr>
          <p:cNvSpPr txBox="1">
            <a:spLocks/>
          </p:cNvSpPr>
          <p:nvPr/>
        </p:nvSpPr>
        <p:spPr>
          <a:xfrm>
            <a:off x="12161520" y="3692781"/>
            <a:ext cx="11795760" cy="686744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200"/>
              </a:spcAft>
            </a:pPr>
            <a:r>
              <a:rPr lang="de-CH" sz="4400" dirty="0">
                <a:latin typeface="Arial Narrow" panose="020B0606020202030204" pitchFamily="34" charset="0"/>
              </a:rPr>
              <a:t>Voraussetzungen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Verstehen der Anforderungen an Patientensicherheit und Datenschutz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Prämisse: kein negativer Einfluss auf persönliche Qualität der Patientenzeit, aber: digitale Prozesse werden Teil der Versorgung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Konkrete, klinische und betriebliche Bedürfnisse als Ausgangspunkt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Weite Nutzergruppe im Blick: Unterschiedliche Berufsgruppen, Zuweiser, Patienten, Partner etc.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2D01C02-98D1-9B71-E6F3-B90781CD5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48" y="3692780"/>
            <a:ext cx="10942320" cy="686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5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064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6 Praxisbeispiele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rial Narrow" panose="020B0606020202030204" pitchFamily="34" charset="0"/>
              </a:rPr>
              <a:t>03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30444" y="3104478"/>
            <a:ext cx="22123112" cy="7040880"/>
          </a:xfrm>
          <a:prstGeom prst="roundRect">
            <a:avLst>
              <a:gd name="adj" fmla="val 12000"/>
            </a:avLst>
          </a:prstGeom>
          <a:solidFill>
            <a:srgbClr val="DEEAF4"/>
          </a:solidFill>
          <a:ln>
            <a:solidFill>
              <a:srgbClr val="DEEA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C379DE52-87D1-A179-DBB6-70FD53857C27}"/>
              </a:ext>
            </a:extLst>
          </p:cNvPr>
          <p:cNvSpPr txBox="1"/>
          <p:nvPr/>
        </p:nvSpPr>
        <p:spPr>
          <a:xfrm>
            <a:off x="1956089" y="4204216"/>
            <a:ext cx="89611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dirty="0">
                <a:solidFill>
                  <a:srgbClr val="14273B"/>
                </a:solidFill>
                <a:latin typeface="Arial Narrow" panose="020B0606020202030204" pitchFamily="34" charset="0"/>
              </a:rPr>
              <a:t>01   </a:t>
            </a:r>
            <a:r>
              <a:rPr sz="4000" dirty="0" err="1">
                <a:solidFill>
                  <a:srgbClr val="14273B"/>
                </a:solidFill>
                <a:latin typeface="Arial Narrow" panose="020B0606020202030204" pitchFamily="34" charset="0"/>
              </a:rPr>
              <a:t>Medikation</a:t>
            </a:r>
            <a:endParaRPr sz="4000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17">
            <a:extLst>
              <a:ext uri="{FF2B5EF4-FFF2-40B4-BE49-F238E27FC236}">
                <a16:creationId xmlns:a16="http://schemas.microsoft.com/office/drawing/2014/main" id="{69969C37-7FFF-E0E1-247F-3A5AD2E5296D}"/>
              </a:ext>
            </a:extLst>
          </p:cNvPr>
          <p:cNvSpPr txBox="1"/>
          <p:nvPr/>
        </p:nvSpPr>
        <p:spPr>
          <a:xfrm>
            <a:off x="1956089" y="4917447"/>
            <a:ext cx="89611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>
                <a:solidFill>
                  <a:srgbClr val="14273B"/>
                </a:solidFill>
                <a:latin typeface="Arial Narrow" panose="020B0606020202030204" pitchFamily="34" charset="0"/>
              </a:rPr>
              <a:t>02   Termin- und Leistungsplanung</a:t>
            </a: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FE290760-BB51-293F-B47D-18856F9CA9B0}"/>
              </a:ext>
            </a:extLst>
          </p:cNvPr>
          <p:cNvSpPr txBox="1"/>
          <p:nvPr/>
        </p:nvSpPr>
        <p:spPr>
          <a:xfrm>
            <a:off x="1956089" y="5630679"/>
            <a:ext cx="89611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dirty="0">
                <a:solidFill>
                  <a:srgbClr val="14273B"/>
                </a:solidFill>
                <a:latin typeface="Arial Narrow" panose="020B0606020202030204" pitchFamily="34" charset="0"/>
              </a:rPr>
              <a:t>03   </a:t>
            </a:r>
            <a:r>
              <a:rPr lang="de-CH" sz="4000" dirty="0">
                <a:solidFill>
                  <a:srgbClr val="14273B"/>
                </a:solidFill>
                <a:latin typeface="Arial Narrow" panose="020B0606020202030204" pitchFamily="34" charset="0"/>
              </a:rPr>
              <a:t>Patientenflusssteuerung</a:t>
            </a:r>
            <a:endParaRPr sz="4000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75B33745-F837-8D78-BF80-ED7BE58BD90B}"/>
              </a:ext>
            </a:extLst>
          </p:cNvPr>
          <p:cNvSpPr txBox="1"/>
          <p:nvPr/>
        </p:nvSpPr>
        <p:spPr>
          <a:xfrm>
            <a:off x="1956089" y="6343910"/>
            <a:ext cx="89611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dirty="0">
                <a:solidFill>
                  <a:srgbClr val="14273B"/>
                </a:solidFill>
                <a:latin typeface="Arial Narrow" panose="020B0606020202030204" pitchFamily="34" charset="0"/>
              </a:rPr>
              <a:t>04   </a:t>
            </a:r>
            <a:r>
              <a:rPr lang="de-CH" sz="4000" dirty="0">
                <a:solidFill>
                  <a:srgbClr val="14273B"/>
                </a:solidFill>
                <a:latin typeface="Arial Narrow" panose="020B0606020202030204" pitchFamily="34" charset="0"/>
              </a:rPr>
              <a:t>Arztberichte</a:t>
            </a:r>
            <a:endParaRPr sz="4000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9DF16D47-B847-418A-1039-A54C3717AEE1}"/>
              </a:ext>
            </a:extLst>
          </p:cNvPr>
          <p:cNvSpPr txBox="1"/>
          <p:nvPr/>
        </p:nvSpPr>
        <p:spPr>
          <a:xfrm>
            <a:off x="1956089" y="7057144"/>
            <a:ext cx="89611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dirty="0">
                <a:solidFill>
                  <a:srgbClr val="14273B"/>
                </a:solidFill>
                <a:latin typeface="Arial Narrow" panose="020B0606020202030204" pitchFamily="34" charset="0"/>
              </a:rPr>
              <a:t>05   </a:t>
            </a:r>
            <a:r>
              <a:rPr lang="de-CH" sz="4000" dirty="0">
                <a:solidFill>
                  <a:srgbClr val="14273B"/>
                </a:solidFill>
                <a:latin typeface="Arial Narrow" panose="020B0606020202030204" pitchFamily="34" charset="0"/>
              </a:rPr>
              <a:t>KI-gestützte Leistungscodierung</a:t>
            </a:r>
            <a:endParaRPr sz="4000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8A8558F8-0A66-762D-0224-0963BE59C184}"/>
              </a:ext>
            </a:extLst>
          </p:cNvPr>
          <p:cNvSpPr txBox="1"/>
          <p:nvPr/>
        </p:nvSpPr>
        <p:spPr>
          <a:xfrm>
            <a:off x="1956089" y="7770375"/>
            <a:ext cx="89611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dirty="0">
                <a:solidFill>
                  <a:srgbClr val="14273B"/>
                </a:solidFill>
                <a:latin typeface="Arial Narrow" panose="020B0606020202030204" pitchFamily="34" charset="0"/>
              </a:rPr>
              <a:t>06   </a:t>
            </a:r>
            <a:r>
              <a:rPr lang="de-CH" sz="4000" dirty="0">
                <a:solidFill>
                  <a:srgbClr val="14273B"/>
                </a:solidFill>
                <a:latin typeface="Arial Narrow" panose="020B0606020202030204" pitchFamily="34" charset="0"/>
              </a:rPr>
              <a:t>Pseudonymisierung in der Forschung</a:t>
            </a:r>
            <a:endParaRPr sz="4000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C2A3C3E1-0831-9E01-274C-D41B34F3007C}"/>
              </a:ext>
            </a:extLst>
          </p:cNvPr>
          <p:cNvSpPr/>
          <p:nvPr/>
        </p:nvSpPr>
        <p:spPr>
          <a:xfrm>
            <a:off x="14414564" y="3742418"/>
            <a:ext cx="9457464" cy="6772138"/>
          </a:xfrm>
          <a:prstGeom prst="roundRect">
            <a:avLst>
              <a:gd name="adj" fmla="val 5789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1. </a:t>
            </a:r>
            <a:r>
              <a:rPr sz="5600" b="1" dirty="0" err="1">
                <a:solidFill>
                  <a:srgbClr val="14273B"/>
                </a:solidFill>
                <a:latin typeface="Arial Narrow" panose="020B0606020202030204" pitchFamily="34" charset="0"/>
              </a:rPr>
              <a:t>Medikatio</a:t>
            </a: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n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ptos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61724" y="3821148"/>
            <a:ext cx="8752082" cy="2688336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5918" y="4121376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DAS BEDÜRFNIS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5918" y="4742010"/>
            <a:ext cx="8057138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Medikationsdaten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wurden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an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Übergängen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teil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weise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neu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erfasst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oder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manuell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übertragen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–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mit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Aufwand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und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Fehlerrisiko</a:t>
            </a:r>
            <a:endParaRPr sz="32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61725" y="6814802"/>
            <a:ext cx="8752082" cy="3699754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394516" y="3742418"/>
            <a:ext cx="336162" cy="6772138"/>
          </a:xfrm>
          <a:prstGeom prst="rect">
            <a:avLst/>
          </a:prstGeom>
          <a:solidFill>
            <a:srgbClr val="008489"/>
          </a:solidFill>
          <a:ln>
            <a:solidFill>
              <a:srgbClr val="0084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9927" y="7017083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DIE LÖSUNG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81249" y="7637717"/>
            <a:ext cx="7730911" cy="259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Durchgängige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, digitale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Abbildung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im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KIS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vom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Eintritt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über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Aufenthalt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bis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zum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Austritt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. Ergänzt mit «</a:t>
            </a:r>
            <a:r>
              <a:rPr lang="de-CH"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Closed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Loop </a:t>
            </a:r>
            <a:r>
              <a:rPr lang="de-CH"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Medication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» in der Pflege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Alle Berufsgruppen arbeiten auf Basis derselben, strukturierten Informationen.</a:t>
            </a:r>
            <a:r>
              <a:rPr sz="32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endParaRPr sz="36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8BDDB7EB-70E2-15C6-6484-82601684042C}"/>
              </a:ext>
            </a:extLst>
          </p:cNvPr>
          <p:cNvSpPr txBox="1">
            <a:spLocks/>
          </p:cNvSpPr>
          <p:nvPr/>
        </p:nvSpPr>
        <p:spPr>
          <a:xfrm>
            <a:off x="14730678" y="4129476"/>
            <a:ext cx="9104774" cy="62368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800"/>
              </a:spcAft>
            </a:pPr>
            <a:r>
              <a:rPr lang="de-CH" sz="3200" b="1" dirty="0">
                <a:latin typeface="Arial Narrow" panose="020B0606020202030204" pitchFamily="34" charset="0"/>
              </a:rPr>
              <a:t>DIE ERKENNTNIS</a:t>
            </a:r>
          </a:p>
          <a:p>
            <a:pPr>
              <a:spcAft>
                <a:spcPts val="1200"/>
              </a:spcAft>
            </a:pPr>
            <a:r>
              <a:rPr lang="de-CH" sz="3200" dirty="0">
                <a:latin typeface="Arial Narrow" panose="020B0606020202030204" pitchFamily="34" charset="0"/>
              </a:rPr>
              <a:t>Wenig Einfluss auf Personalsoll, aber erhöhte Patientensicherheit dank durchgängiger Datenverfügbarkeit &amp; Dokumentation (Nachvollziehbarkeit)</a:t>
            </a:r>
          </a:p>
          <a:p>
            <a:pPr>
              <a:spcAft>
                <a:spcPts val="1200"/>
              </a:spcAft>
            </a:pPr>
            <a:r>
              <a:rPr lang="de-CH" sz="3200" dirty="0">
                <a:latin typeface="Arial Narrow" panose="020B0606020202030204" pitchFamily="34" charset="0"/>
              </a:rPr>
              <a:t>Neue Anforderungen: Übertragung von Informationen hinzu Prüfung, Verlaufsdokumentation und Verantwortung für Datenqualität</a:t>
            </a:r>
          </a:p>
          <a:p>
            <a:pPr>
              <a:spcAft>
                <a:spcPts val="1200"/>
              </a:spcAft>
            </a:pPr>
            <a:r>
              <a:rPr lang="de-CH" sz="3200" dirty="0">
                <a:latin typeface="Arial Narrow" panose="020B0606020202030204" pitchFamily="34" charset="0"/>
              </a:rPr>
              <a:t>Neue Risiken in der Technologie: </a:t>
            </a:r>
            <a:r>
              <a:rPr lang="de-CH" sz="3200" dirty="0" err="1">
                <a:latin typeface="Arial Narrow" panose="020B0606020202030204" pitchFamily="34" charset="0"/>
              </a:rPr>
              <a:t>bsp.</a:t>
            </a:r>
            <a:r>
              <a:rPr lang="de-CH" sz="3200" dirty="0">
                <a:latin typeface="Arial Narrow" panose="020B0606020202030204" pitchFamily="34" charset="0"/>
              </a:rPr>
              <a:t> W-LAN-Probleme schlagen sich in CIRS-Fällen nieder, Änderungen der Nutzeroberfläche zeigen sich in Qualitätskennzahlen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EFA3DD29-BE32-F79E-BA9C-139E8B99517F}"/>
              </a:ext>
            </a:extLst>
          </p:cNvPr>
          <p:cNvGrpSpPr/>
          <p:nvPr/>
        </p:nvGrpSpPr>
        <p:grpSpPr>
          <a:xfrm>
            <a:off x="732488" y="2497543"/>
            <a:ext cx="3948526" cy="9962410"/>
            <a:chOff x="775966" y="2546353"/>
            <a:chExt cx="3948526" cy="9962410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03D55FC6-73DA-9102-A35D-D65D94843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51590"/>
            <a:stretch>
              <a:fillRect/>
            </a:stretch>
          </p:blipFill>
          <p:spPr>
            <a:xfrm>
              <a:off x="775966" y="2546353"/>
              <a:ext cx="3948526" cy="5033031"/>
            </a:xfrm>
            <a:prstGeom prst="rect">
              <a:avLst/>
            </a:prstGeom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0AE8A60F-E9ED-E45C-EDDA-058503C71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1590"/>
            <a:stretch>
              <a:fillRect/>
            </a:stretch>
          </p:blipFill>
          <p:spPr>
            <a:xfrm>
              <a:off x="775966" y="7475732"/>
              <a:ext cx="3948526" cy="50330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65AC4-5430-7B14-A0A9-C8520ACA2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78F5B-AF34-C1D3-89B1-FD496A9DC0D6}"/>
              </a:ext>
            </a:extLst>
          </p:cNvPr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2</a:t>
            </a:r>
            <a:r>
              <a:rPr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. </a:t>
            </a: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Termin- &amp; Leistungsplanung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209089-6580-E1C0-DACC-F5A4C8D89BC5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ptos"/>
              </a:rPr>
              <a:t>05</a:t>
            </a: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5D85EEB2-46C9-D8DF-5B45-A23E747C8444}"/>
              </a:ext>
            </a:extLst>
          </p:cNvPr>
          <p:cNvSpPr/>
          <p:nvPr/>
        </p:nvSpPr>
        <p:spPr>
          <a:xfrm>
            <a:off x="14414564" y="3742418"/>
            <a:ext cx="9457464" cy="6772138"/>
          </a:xfrm>
          <a:prstGeom prst="roundRect">
            <a:avLst>
              <a:gd name="adj" fmla="val 5789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1850FDA6-5411-F159-9F48-2DF43E7A17AC}"/>
              </a:ext>
            </a:extLst>
          </p:cNvPr>
          <p:cNvSpPr/>
          <p:nvPr/>
        </p:nvSpPr>
        <p:spPr>
          <a:xfrm>
            <a:off x="5161724" y="3821148"/>
            <a:ext cx="8752082" cy="2688336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F8CA96EB-CEAE-6DA3-E7C4-1F639AB8263D}"/>
              </a:ext>
            </a:extLst>
          </p:cNvPr>
          <p:cNvSpPr txBox="1"/>
          <p:nvPr/>
        </p:nvSpPr>
        <p:spPr>
          <a:xfrm>
            <a:off x="5665918" y="4121376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DAS BEDÜRFNIS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31AB21A7-19CB-91B9-EE3D-72BBED76704C}"/>
              </a:ext>
            </a:extLst>
          </p:cNvPr>
          <p:cNvSpPr txBox="1"/>
          <p:nvPr/>
        </p:nvSpPr>
        <p:spPr>
          <a:xfrm>
            <a:off x="5665918" y="4742010"/>
            <a:ext cx="8057138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Patient benötigt unterschiedlichste Termine (Sprechstunde, Diagnostik, Therapie, Eingriffe). Manuelle Verbindung zur erbrachten Leistung</a:t>
            </a:r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8BE9D747-F149-8866-47E0-DE6C2D3B55F4}"/>
              </a:ext>
            </a:extLst>
          </p:cNvPr>
          <p:cNvSpPr/>
          <p:nvPr/>
        </p:nvSpPr>
        <p:spPr>
          <a:xfrm>
            <a:off x="5161725" y="6814802"/>
            <a:ext cx="8752082" cy="3699754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2C52CEB3-7FC5-9747-8452-55674DC7CAFC}"/>
              </a:ext>
            </a:extLst>
          </p:cNvPr>
          <p:cNvSpPr/>
          <p:nvPr/>
        </p:nvSpPr>
        <p:spPr>
          <a:xfrm>
            <a:off x="14394516" y="3742418"/>
            <a:ext cx="336162" cy="6772138"/>
          </a:xfrm>
          <a:prstGeom prst="rect">
            <a:avLst/>
          </a:prstGeom>
          <a:solidFill>
            <a:srgbClr val="008489"/>
          </a:solidFill>
          <a:ln>
            <a:solidFill>
              <a:srgbClr val="0084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E8BB7404-948E-48DC-BFE0-D9D6887556CB}"/>
              </a:ext>
            </a:extLst>
          </p:cNvPr>
          <p:cNvSpPr txBox="1"/>
          <p:nvPr/>
        </p:nvSpPr>
        <p:spPr>
          <a:xfrm>
            <a:off x="5729927" y="7017083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DIE LÖSUNG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F647D3D9-3F19-3E6B-31B5-C68559C0FCF8}"/>
              </a:ext>
            </a:extLst>
          </p:cNvPr>
          <p:cNvSpPr txBox="1"/>
          <p:nvPr/>
        </p:nvSpPr>
        <p:spPr>
          <a:xfrm>
            <a:off x="5681249" y="7637717"/>
            <a:ext cx="8041807" cy="27186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Termine werden bereits bei der Planung automatisiert mit definierten Leistungspaketen verknüpft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Mitarbeitende passen Pakete bei Bedarf an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Algorithmen sollen künftig Vorschläge aus dem Behandlungskontext machen</a:t>
            </a: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0246F14F-90FB-733A-F9FD-0A389B96DCFB}"/>
              </a:ext>
            </a:extLst>
          </p:cNvPr>
          <p:cNvSpPr txBox="1">
            <a:spLocks/>
          </p:cNvSpPr>
          <p:nvPr/>
        </p:nvSpPr>
        <p:spPr>
          <a:xfrm>
            <a:off x="14730678" y="4129476"/>
            <a:ext cx="9104774" cy="62368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800"/>
              </a:spcAft>
            </a:pPr>
            <a:r>
              <a:rPr lang="de-CH" sz="3200" b="1" dirty="0">
                <a:latin typeface="Arial Narrow" panose="020B0606020202030204" pitchFamily="34" charset="0"/>
              </a:rPr>
              <a:t>DIE ERKENNTNIS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Effizienzgewinn zu </a:t>
            </a:r>
            <a:r>
              <a:rPr lang="de-CH" sz="3200" dirty="0" err="1">
                <a:latin typeface="Arial Narrow" panose="020B0606020202030204" pitchFamily="34" charset="0"/>
              </a:rPr>
              <a:t>Handen</a:t>
            </a:r>
            <a:r>
              <a:rPr lang="de-CH" sz="3200" dirty="0">
                <a:latin typeface="Arial Narrow" panose="020B0606020202030204" pitchFamily="34" charset="0"/>
              </a:rPr>
              <a:t> Behandlungsvolumen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Profilverschiebung: Von manueller Einzelerfassung mit limitiertem Blick auf Terminierung hinzu integrierter Planung mehrerer Behandlungsschritte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Kontrolle von Abweichungen und Ausnahmebehandlungen erfordert erhöhtes Prozessverständnis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Herausforderungen: Einfluss auf Sub- &amp; Anschlussprozesse und deren Bearbeitung im Blick behalten</a:t>
            </a:r>
          </a:p>
          <a:p>
            <a:pPr>
              <a:spcAft>
                <a:spcPts val="1800"/>
              </a:spcAft>
            </a:pPr>
            <a:endParaRPr lang="de-CH" sz="3200" b="1" dirty="0">
              <a:latin typeface="Arial Narrow" panose="020B0606020202030204" pitchFamily="34" charset="0"/>
            </a:endParaRP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ED4652D2-F87F-CE4A-092B-D20C7ED683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1092"/>
          <a:stretch>
            <a:fillRect/>
          </a:stretch>
        </p:blipFill>
        <p:spPr>
          <a:xfrm>
            <a:off x="940522" y="2272744"/>
            <a:ext cx="4030451" cy="104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187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1619B-6962-E322-6ED5-E27B0CA01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5FAEBC-F5F7-B11B-8F29-AE8BA357DA9B}"/>
              </a:ext>
            </a:extLst>
          </p:cNvPr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3. Patientenflusssteuerung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DAE3B7-E5A2-511E-B080-0838BC9FE743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ptos"/>
              </a:rPr>
              <a:t>05</a:t>
            </a: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9AF78BFC-49DF-9741-FB9A-5EB2B9F7757E}"/>
              </a:ext>
            </a:extLst>
          </p:cNvPr>
          <p:cNvSpPr/>
          <p:nvPr/>
        </p:nvSpPr>
        <p:spPr>
          <a:xfrm>
            <a:off x="14414564" y="3492547"/>
            <a:ext cx="9457464" cy="8125705"/>
          </a:xfrm>
          <a:prstGeom prst="roundRect">
            <a:avLst>
              <a:gd name="adj" fmla="val 5789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260D8CC3-0F19-6553-C68A-8473BF00C21E}"/>
              </a:ext>
            </a:extLst>
          </p:cNvPr>
          <p:cNvSpPr/>
          <p:nvPr/>
        </p:nvSpPr>
        <p:spPr>
          <a:xfrm>
            <a:off x="5161725" y="3492547"/>
            <a:ext cx="8752082" cy="3749501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981A796-38BD-92DC-5563-CE5B30672CF3}"/>
              </a:ext>
            </a:extLst>
          </p:cNvPr>
          <p:cNvSpPr txBox="1"/>
          <p:nvPr/>
        </p:nvSpPr>
        <p:spPr>
          <a:xfrm>
            <a:off x="5665918" y="3664176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DAS BEDÜRFNIS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0529ED65-4690-CF3B-A396-6F0F7B5C5831}"/>
              </a:ext>
            </a:extLst>
          </p:cNvPr>
          <p:cNvSpPr txBox="1"/>
          <p:nvPr/>
        </p:nvSpPr>
        <p:spPr>
          <a:xfrm>
            <a:off x="5665917" y="4284810"/>
            <a:ext cx="8247889" cy="27186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Patienten kommen für unterschiedlichste Termine ins Spital, die räumlich an verschiedenen Orte stattfinden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Zentrale, manuelle Erfassung führte zu langen Warteschlangen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Telefonleitungen lange besetzt für Standardanfragen</a:t>
            </a:r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A722D084-8874-20D1-5194-FBA743A2CBA0}"/>
              </a:ext>
            </a:extLst>
          </p:cNvPr>
          <p:cNvSpPr/>
          <p:nvPr/>
        </p:nvSpPr>
        <p:spPr>
          <a:xfrm>
            <a:off x="5161725" y="7413677"/>
            <a:ext cx="8752082" cy="4204575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D936E199-498A-4CEA-9218-14B46511CA4A}"/>
              </a:ext>
            </a:extLst>
          </p:cNvPr>
          <p:cNvSpPr/>
          <p:nvPr/>
        </p:nvSpPr>
        <p:spPr>
          <a:xfrm>
            <a:off x="14394516" y="3492547"/>
            <a:ext cx="336162" cy="8125705"/>
          </a:xfrm>
          <a:prstGeom prst="rect">
            <a:avLst/>
          </a:prstGeom>
          <a:solidFill>
            <a:srgbClr val="008489"/>
          </a:solidFill>
          <a:ln>
            <a:solidFill>
              <a:srgbClr val="0084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61617537-32B3-D5BE-C02D-640493BE27BE}"/>
              </a:ext>
            </a:extLst>
          </p:cNvPr>
          <p:cNvSpPr txBox="1"/>
          <p:nvPr/>
        </p:nvSpPr>
        <p:spPr>
          <a:xfrm>
            <a:off x="5729927" y="7675451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DIE LÖSUNG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9A112E14-1DFE-B1EC-1C04-599C61A329C0}"/>
              </a:ext>
            </a:extLst>
          </p:cNvPr>
          <p:cNvSpPr txBox="1"/>
          <p:nvPr/>
        </p:nvSpPr>
        <p:spPr>
          <a:xfrm>
            <a:off x="5681249" y="8296085"/>
            <a:ext cx="8041807" cy="30828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QR-Code mit dem Aufgebot. Patient ordnet sich selbst der richtigen Anlaufstelle zu; Status ist im KIS für behandelnde Stellen sichtbar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Einfache Anliegen zu Anmeldung, Rezepten, Physioverordnungen können online, rund um die Uhr gestellt werden</a:t>
            </a: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6AB4CB57-32D2-C2E2-B2C7-FE56AE54E3A4}"/>
              </a:ext>
            </a:extLst>
          </p:cNvPr>
          <p:cNvSpPr txBox="1">
            <a:spLocks/>
          </p:cNvSpPr>
          <p:nvPr/>
        </p:nvSpPr>
        <p:spPr>
          <a:xfrm>
            <a:off x="14730678" y="3811011"/>
            <a:ext cx="9104774" cy="748877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800"/>
              </a:spcAft>
            </a:pPr>
            <a:r>
              <a:rPr lang="de-CH" sz="3200" b="1" dirty="0">
                <a:latin typeface="Arial Narrow" panose="020B0606020202030204" pitchFamily="34" charset="0"/>
              </a:rPr>
              <a:t>DIE ERKENNTNIS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Kontaktpunkte verändern sich: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Klassische Anmeldung wird durch digitalen Self-Service ersetzt. Administrative Mitarbeitende können sich stärker um administrative Sonderfälle und Patienten mit besonderem Unterstützungsbedarf kümmern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24/7 Webservice: Weniger Unterbrüche in den Sekretariaten, planbarere Bearbeitung und erhöhte Datenqualität dank Pflichtfelder, erhöhte telefonische Erreichbarkeit für Dringendes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Weniger Warteschlangen, verbessertes Patientenerleben. Echtzeit Transparenz zum Patientenfluss als Basis für weitere Prozessverbesserungen.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C867DD07-965F-DF69-BC61-C5C4E9525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0879"/>
            <a:ext cx="5024521" cy="920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418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16D04-3FA2-E4F8-CA22-25A2C8EA5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>
            <a:extLst>
              <a:ext uri="{FF2B5EF4-FFF2-40B4-BE49-F238E27FC236}">
                <a16:creationId xmlns:a16="http://schemas.microsoft.com/office/drawing/2014/main" id="{7263B3C4-E0BD-C95C-4B77-393FAD190CBA}"/>
              </a:ext>
            </a:extLst>
          </p:cNvPr>
          <p:cNvSpPr/>
          <p:nvPr/>
        </p:nvSpPr>
        <p:spPr>
          <a:xfrm>
            <a:off x="596438" y="2852928"/>
            <a:ext cx="4238625" cy="96194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0ADBA2-DB34-D1CF-B09C-D04DF68EA844}"/>
              </a:ext>
            </a:extLst>
          </p:cNvPr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4. Arztberichte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BEC6B2-1023-6242-CC0F-B88E257F4B40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ptos"/>
              </a:rPr>
              <a:t>05</a:t>
            </a: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51EECDBE-0640-1314-0CE7-05F83EE33D65}"/>
              </a:ext>
            </a:extLst>
          </p:cNvPr>
          <p:cNvSpPr/>
          <p:nvPr/>
        </p:nvSpPr>
        <p:spPr>
          <a:xfrm>
            <a:off x="14414564" y="3614402"/>
            <a:ext cx="9457464" cy="7614430"/>
          </a:xfrm>
          <a:prstGeom prst="roundRect">
            <a:avLst>
              <a:gd name="adj" fmla="val 5789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092721B1-0A77-87D1-12BB-1CED62AD0629}"/>
              </a:ext>
            </a:extLst>
          </p:cNvPr>
          <p:cNvSpPr/>
          <p:nvPr/>
        </p:nvSpPr>
        <p:spPr>
          <a:xfrm>
            <a:off x="5161725" y="3492548"/>
            <a:ext cx="8752082" cy="376216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E9673C6-CE97-1EEF-1716-96310440A187}"/>
              </a:ext>
            </a:extLst>
          </p:cNvPr>
          <p:cNvSpPr txBox="1"/>
          <p:nvPr/>
        </p:nvSpPr>
        <p:spPr>
          <a:xfrm>
            <a:off x="5665918" y="3664176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DAS BEDÜRFNIS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3F779B56-E485-61F8-9835-1C43EACD4B66}"/>
              </a:ext>
            </a:extLst>
          </p:cNvPr>
          <p:cNvSpPr txBox="1"/>
          <p:nvPr/>
        </p:nvSpPr>
        <p:spPr>
          <a:xfrm>
            <a:off x="5665918" y="4464025"/>
            <a:ext cx="8247889" cy="20980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Erstellung von Arztberichten ist personalintensiv und geht zu Lasten Patientenzeit 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Die Koordination von administrativen Folgeaufgaben erfolgte manuell über verschiedene Kanäle </a:t>
            </a:r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E8C7FEDE-3BE7-7655-EBC6-2DA0ED6BB529}"/>
              </a:ext>
            </a:extLst>
          </p:cNvPr>
          <p:cNvSpPr/>
          <p:nvPr/>
        </p:nvSpPr>
        <p:spPr>
          <a:xfrm>
            <a:off x="5161725" y="7413677"/>
            <a:ext cx="8752082" cy="3815155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5DE15352-685A-487B-B37B-D324576D0DA3}"/>
              </a:ext>
            </a:extLst>
          </p:cNvPr>
          <p:cNvSpPr/>
          <p:nvPr/>
        </p:nvSpPr>
        <p:spPr>
          <a:xfrm>
            <a:off x="14394516" y="3614402"/>
            <a:ext cx="336162" cy="7614430"/>
          </a:xfrm>
          <a:prstGeom prst="rect">
            <a:avLst/>
          </a:prstGeom>
          <a:solidFill>
            <a:srgbClr val="008489"/>
          </a:solidFill>
          <a:ln>
            <a:solidFill>
              <a:srgbClr val="0084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89A7359D-4562-75A7-0C14-F01DA0CA24F9}"/>
              </a:ext>
            </a:extLst>
          </p:cNvPr>
          <p:cNvSpPr txBox="1"/>
          <p:nvPr/>
        </p:nvSpPr>
        <p:spPr>
          <a:xfrm>
            <a:off x="5729927" y="7675451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DIE LÖSUNG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BDC3E7BB-9DDD-D0CB-F833-61A350062E45}"/>
              </a:ext>
            </a:extLst>
          </p:cNvPr>
          <p:cNvSpPr txBox="1"/>
          <p:nvPr/>
        </p:nvSpPr>
        <p:spPr>
          <a:xfrm>
            <a:off x="5681249" y="8296085"/>
            <a:ext cx="8041807" cy="259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Ärzteschaft erstellt Berichte über Spracherkennung und lösen Folgeaufträge (Termine, Versand von Unterlagen </a:t>
            </a:r>
            <a:r>
              <a:rPr lang="de-CH" sz="32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etc</a:t>
            </a: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) direkt aus</a:t>
            </a:r>
          </a:p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Sekretariate erhalten strukturierte Aufgaben statt verstreuter Hinweise</a:t>
            </a: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8B8AB9AF-610F-EDF4-13B6-911B5915CA97}"/>
              </a:ext>
            </a:extLst>
          </p:cNvPr>
          <p:cNvSpPr txBox="1">
            <a:spLocks/>
          </p:cNvSpPr>
          <p:nvPr/>
        </p:nvSpPr>
        <p:spPr>
          <a:xfrm>
            <a:off x="14730678" y="3855156"/>
            <a:ext cx="9104774" cy="748877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800"/>
              </a:spcAft>
            </a:pPr>
            <a:r>
              <a:rPr lang="de-CH" sz="3200" b="1" dirty="0">
                <a:latin typeface="Arial Narrow" panose="020B0606020202030204" pitchFamily="34" charset="0"/>
              </a:rPr>
              <a:t>DIE ERKENNTNIS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Die reine Berichterstellung wird zum Workflow: Reduktion von manuellen Schnittstellen und Erhöhung der  Prozesseffizienz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Zu Beginn Mehraufwand für Ärzteschaft. Das System muss trainiert werden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Profilverschiebung Sekretariate: Mehr Koordination und Fallbearbeitung (Anfragen Versicherer, Patienten </a:t>
            </a:r>
            <a:r>
              <a:rPr lang="de-CH" sz="3200" dirty="0" err="1">
                <a:latin typeface="Arial Narrow" panose="020B0606020202030204" pitchFamily="34" charset="0"/>
              </a:rPr>
              <a:t>etc</a:t>
            </a:r>
            <a:r>
              <a:rPr lang="de-CH" sz="3200" dirty="0">
                <a:latin typeface="Arial Narrow" panose="020B0606020202030204" pitchFamily="34" charset="0"/>
              </a:rPr>
              <a:t>) als «Tippen». Identität ärztliche Sekretariate verändert sich.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Effizienzgewinn: Kein Bedarf an externem Schreibservice mehr, Klinikwachstum kann mit bestehendem Personalsoll abgedeckt werden. </a:t>
            </a:r>
          </a:p>
          <a:p>
            <a:pPr>
              <a:spcAft>
                <a:spcPts val="1800"/>
              </a:spcAft>
            </a:pPr>
            <a:endParaRPr lang="de-CH" sz="3200" b="1" dirty="0">
              <a:latin typeface="Arial Narrow" panose="020B0606020202030204" pitchFamily="34" charset="0"/>
            </a:endParaRP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A7A7F2DD-7D1E-DB0F-52B3-198425B35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86" y="4940503"/>
            <a:ext cx="4218577" cy="517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2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934A1-BF25-419E-5CD8-C70E3860E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B864D6-3538-E204-64E4-FC33F6E0542F}"/>
              </a:ext>
            </a:extLst>
          </p:cNvPr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5. KI-gestützte Leistungscodierung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C73F3-1788-97E5-F3C9-7277B9997DEC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ptos"/>
              </a:rPr>
              <a:t>05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A1B5E70-E60C-7397-7CB8-340CE0249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32" r="24973"/>
          <a:stretch>
            <a:fillRect/>
          </a:stretch>
        </p:blipFill>
        <p:spPr>
          <a:xfrm>
            <a:off x="800239" y="2105359"/>
            <a:ext cx="3880777" cy="10134323"/>
          </a:xfrm>
          <a:prstGeom prst="rect">
            <a:avLst/>
          </a:prstGeom>
        </p:spPr>
      </p:pic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6E539268-2B05-5BC1-D785-3B3B1868F12F}"/>
              </a:ext>
            </a:extLst>
          </p:cNvPr>
          <p:cNvSpPr/>
          <p:nvPr/>
        </p:nvSpPr>
        <p:spPr>
          <a:xfrm>
            <a:off x="14414564" y="3742418"/>
            <a:ext cx="9457464" cy="7486414"/>
          </a:xfrm>
          <a:prstGeom prst="roundRect">
            <a:avLst>
              <a:gd name="adj" fmla="val 5789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251C90F1-3848-06D6-AB2C-D04C019834A9}"/>
              </a:ext>
            </a:extLst>
          </p:cNvPr>
          <p:cNvSpPr/>
          <p:nvPr/>
        </p:nvSpPr>
        <p:spPr>
          <a:xfrm>
            <a:off x="5161725" y="3492547"/>
            <a:ext cx="8752082" cy="3707075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EFEA297-0FBF-A5E8-13BF-C8A9F9CFE337}"/>
              </a:ext>
            </a:extLst>
          </p:cNvPr>
          <p:cNvSpPr txBox="1"/>
          <p:nvPr/>
        </p:nvSpPr>
        <p:spPr>
          <a:xfrm>
            <a:off x="5665918" y="3664176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DAS BEDÜRFNIS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D5D0F137-2EDD-2CB9-E457-3BAFDE7C4523}"/>
              </a:ext>
            </a:extLst>
          </p:cNvPr>
          <p:cNvSpPr txBox="1"/>
          <p:nvPr/>
        </p:nvSpPr>
        <p:spPr>
          <a:xfrm>
            <a:off x="5665918" y="4528144"/>
            <a:ext cx="8247889" cy="1969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Medizinische Codierung von Diagnosen und Prozeduren erfolgte retrospektiv nach Entlassung anhand von verschiedenen Quellen. Fehleranfällig, zeitlich verzögert und aufwändig</a:t>
            </a: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FBDA9BA0-1BE6-C362-80AD-AD398C6DB712}"/>
              </a:ext>
            </a:extLst>
          </p:cNvPr>
          <p:cNvSpPr/>
          <p:nvPr/>
        </p:nvSpPr>
        <p:spPr>
          <a:xfrm>
            <a:off x="5161725" y="7413677"/>
            <a:ext cx="8752082" cy="3815155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A67A2D5A-4846-8C0F-7EB5-626F02582502}"/>
              </a:ext>
            </a:extLst>
          </p:cNvPr>
          <p:cNvSpPr/>
          <p:nvPr/>
        </p:nvSpPr>
        <p:spPr>
          <a:xfrm>
            <a:off x="14394516" y="3742418"/>
            <a:ext cx="336162" cy="7486414"/>
          </a:xfrm>
          <a:prstGeom prst="rect">
            <a:avLst/>
          </a:prstGeom>
          <a:solidFill>
            <a:srgbClr val="008489"/>
          </a:solidFill>
          <a:ln>
            <a:solidFill>
              <a:srgbClr val="0084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B7980BED-5DCD-2961-3048-C90DF24A09BC}"/>
              </a:ext>
            </a:extLst>
          </p:cNvPr>
          <p:cNvSpPr txBox="1"/>
          <p:nvPr/>
        </p:nvSpPr>
        <p:spPr>
          <a:xfrm>
            <a:off x="5729927" y="7675451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DIE LÖSUNG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EB41DEAA-D25E-718C-A943-2B5823DF8848}"/>
              </a:ext>
            </a:extLst>
          </p:cNvPr>
          <p:cNvSpPr txBox="1"/>
          <p:nvPr/>
        </p:nvSpPr>
        <p:spPr>
          <a:xfrm>
            <a:off x="5681249" y="8296085"/>
            <a:ext cx="8041807" cy="27186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>
                <a:solidFill>
                  <a:srgbClr val="293642"/>
                </a:solidFill>
                <a:latin typeface="Arial Narrow" panose="020B0606020202030204" pitchFamily="34" charset="0"/>
              </a:rPr>
              <a:t>Codierung läuft digital unterstützt, fallbegleitend und nicht erst nach dem Austritt</a:t>
            </a:r>
          </a:p>
          <a:p>
            <a:pPr>
              <a:spcAft>
                <a:spcPts val="1000"/>
              </a:spcAft>
            </a:pPr>
            <a:r>
              <a:rPr lang="de-CH" sz="3200">
                <a:solidFill>
                  <a:srgbClr val="293642"/>
                </a:solidFill>
                <a:latin typeface="Arial Narrow" panose="020B0606020202030204" pitchFamily="34" charset="0"/>
              </a:rPr>
              <a:t>System schlägt Diagnosen- &amp; Prozedurencodes vor</a:t>
            </a:r>
          </a:p>
          <a:p>
            <a:pPr>
              <a:spcAft>
                <a:spcPts val="1000"/>
              </a:spcAft>
            </a:pPr>
            <a:r>
              <a:rPr lang="de-CH" sz="3200">
                <a:solidFill>
                  <a:srgbClr val="293642"/>
                </a:solidFill>
                <a:latin typeface="Arial Narrow" panose="020B0606020202030204" pitchFamily="34" charset="0"/>
              </a:rPr>
              <a:t>Klinisches Personal &amp; Medizincontrolling validieren und geben frei</a:t>
            </a:r>
            <a:endParaRPr lang="de-CH" sz="32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7BFD432C-C44B-7002-DDB9-51ED64EA866E}"/>
              </a:ext>
            </a:extLst>
          </p:cNvPr>
          <p:cNvSpPr txBox="1">
            <a:spLocks/>
          </p:cNvSpPr>
          <p:nvPr/>
        </p:nvSpPr>
        <p:spPr>
          <a:xfrm>
            <a:off x="14730678" y="3983172"/>
            <a:ext cx="9104774" cy="703160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800"/>
              </a:spcAft>
            </a:pPr>
            <a:r>
              <a:rPr lang="de-CH" sz="3200" b="1" dirty="0">
                <a:latin typeface="Arial Narrow" panose="020B0606020202030204" pitchFamily="34" charset="0"/>
              </a:rPr>
              <a:t>DIE ERKENNTNIS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Codierung ist kein isolierter, nachgelagerter Prozess mehr, sondern läuft parallel zur Behandlung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Aufgaben verschieben sich von zeitaufwändiger Suche nach codierungsrelevanten Begriffen hinzu Qualitätsprüfung bereits während dem Behandlungsverlauf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Codierungsaufgaben verlagern sich vom rein administrativen Service näher an den Klinikbetrieb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Vollständigere Leistungsabbildung und effizientere Verrechnung</a:t>
            </a:r>
          </a:p>
          <a:p>
            <a:pPr>
              <a:spcAft>
                <a:spcPts val="1800"/>
              </a:spcAft>
            </a:pPr>
            <a:endParaRPr lang="de-CH" sz="3200" dirty="0">
              <a:latin typeface="Arial Narrow" panose="020B0606020202030204" pitchFamily="34" charset="0"/>
            </a:endParaRPr>
          </a:p>
          <a:p>
            <a:pPr>
              <a:spcAft>
                <a:spcPts val="1800"/>
              </a:spcAft>
            </a:pPr>
            <a:endParaRPr lang="de-CH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071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8719D-78B9-C953-A84D-B3F223519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D7413E-B643-36AD-223D-7F6D8910E1EE}"/>
              </a:ext>
            </a:extLst>
          </p:cNvPr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6. Pseudonymisierung in der Forschung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DF01F-3F0C-6177-0F7F-CDA26BBCD0A8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ptos"/>
              </a:rPr>
              <a:t>05</a:t>
            </a: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23F9D18F-54A6-776D-3BC0-0D438A9BFC39}"/>
              </a:ext>
            </a:extLst>
          </p:cNvPr>
          <p:cNvSpPr/>
          <p:nvPr/>
        </p:nvSpPr>
        <p:spPr>
          <a:xfrm>
            <a:off x="13858532" y="4285968"/>
            <a:ext cx="9457464" cy="5768913"/>
          </a:xfrm>
          <a:prstGeom prst="roundRect">
            <a:avLst>
              <a:gd name="adj" fmla="val 5789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23DDD78A-8D2D-07B3-607D-55FDD1E4CA79}"/>
              </a:ext>
            </a:extLst>
          </p:cNvPr>
          <p:cNvSpPr/>
          <p:nvPr/>
        </p:nvSpPr>
        <p:spPr>
          <a:xfrm>
            <a:off x="4777677" y="4285968"/>
            <a:ext cx="8752082" cy="2809776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F7CBBFF1-1C39-6983-C3C9-5EB82C576BED}"/>
              </a:ext>
            </a:extLst>
          </p:cNvPr>
          <p:cNvSpPr txBox="1"/>
          <p:nvPr/>
        </p:nvSpPr>
        <p:spPr>
          <a:xfrm>
            <a:off x="5281870" y="4457596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DAS BEDÜRFNIS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CAF39A97-9E30-71E1-7CA9-E2483FED430D}"/>
              </a:ext>
            </a:extLst>
          </p:cNvPr>
          <p:cNvSpPr txBox="1"/>
          <p:nvPr/>
        </p:nvSpPr>
        <p:spPr>
          <a:xfrm>
            <a:off x="5281870" y="5178811"/>
            <a:ext cx="8247889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Zur Durchführung von Studien müssen Datensätze miteinander verknüpft werden können ohne mit der tatsächlichen Patientenidentität zu arbeiten</a:t>
            </a:r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7F698DC6-1094-0DEA-6029-72E6BD095B4F}"/>
              </a:ext>
            </a:extLst>
          </p:cNvPr>
          <p:cNvSpPr/>
          <p:nvPr/>
        </p:nvSpPr>
        <p:spPr>
          <a:xfrm>
            <a:off x="4777677" y="7355294"/>
            <a:ext cx="8752082" cy="2699587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E63E0FB8-CD8C-F44A-AE1E-4DE34537757B}"/>
              </a:ext>
            </a:extLst>
          </p:cNvPr>
          <p:cNvSpPr/>
          <p:nvPr/>
        </p:nvSpPr>
        <p:spPr>
          <a:xfrm>
            <a:off x="13838484" y="4285968"/>
            <a:ext cx="372738" cy="5768913"/>
          </a:xfrm>
          <a:prstGeom prst="rect">
            <a:avLst/>
          </a:prstGeom>
          <a:solidFill>
            <a:srgbClr val="008489"/>
          </a:solidFill>
          <a:ln>
            <a:solidFill>
              <a:srgbClr val="0084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F8DD1C5F-2FEB-3664-7E94-337E876EF04D}"/>
              </a:ext>
            </a:extLst>
          </p:cNvPr>
          <p:cNvSpPr txBox="1"/>
          <p:nvPr/>
        </p:nvSpPr>
        <p:spPr>
          <a:xfrm>
            <a:off x="5345879" y="7617068"/>
            <a:ext cx="60899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DIE LÖSUNG</a:t>
            </a:r>
            <a:endParaRPr sz="3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DF63C12A-35BB-B31E-95C7-DD504EFBBF20}"/>
              </a:ext>
            </a:extLst>
          </p:cNvPr>
          <p:cNvSpPr txBox="1"/>
          <p:nvPr/>
        </p:nvSpPr>
        <p:spPr>
          <a:xfrm>
            <a:off x="5297201" y="8237702"/>
            <a:ext cx="8041807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200" dirty="0">
                <a:solidFill>
                  <a:srgbClr val="293642"/>
                </a:solidFill>
                <a:latin typeface="Arial Narrow" panose="020B0606020202030204" pitchFamily="34" charset="0"/>
              </a:rPr>
              <a:t>Echtzeitpseudonymisierung: Die Zuordnung erfolgt technisch im Hintergrund; Forschende erhalten Daten mit studienspezifischen Pseudonymen</a:t>
            </a:r>
          </a:p>
        </p:txBody>
      </p:sp>
      <p:sp>
        <p:nvSpPr>
          <p:cNvPr id="30" name="Textplatzhalter 2">
            <a:extLst>
              <a:ext uri="{FF2B5EF4-FFF2-40B4-BE49-F238E27FC236}">
                <a16:creationId xmlns:a16="http://schemas.microsoft.com/office/drawing/2014/main" id="{823E718F-C88F-6D4F-91C0-00E630D3AE12}"/>
              </a:ext>
            </a:extLst>
          </p:cNvPr>
          <p:cNvSpPr txBox="1">
            <a:spLocks/>
          </p:cNvSpPr>
          <p:nvPr/>
        </p:nvSpPr>
        <p:spPr>
          <a:xfrm>
            <a:off x="14285840" y="4610600"/>
            <a:ext cx="9104774" cy="415394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800"/>
              </a:spcAft>
            </a:pPr>
            <a:r>
              <a:rPr lang="de-CH" sz="3200" b="1" dirty="0">
                <a:latin typeface="Arial Narrow" panose="020B0606020202030204" pitchFamily="34" charset="0"/>
              </a:rPr>
              <a:t>DIE ERKENNTNIS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Effizienzgewinn: Aufwändige manuelle Aufbereitung und Anonymisierung von Forschungsdaten kann direkt in den Datenfluss integriert werden</a:t>
            </a:r>
          </a:p>
          <a:p>
            <a:pPr>
              <a:spcAft>
                <a:spcPts val="1800"/>
              </a:spcAft>
            </a:pPr>
            <a:r>
              <a:rPr lang="de-CH" sz="3200" dirty="0">
                <a:latin typeface="Arial Narrow" panose="020B0606020202030204" pitchFamily="34" charset="0"/>
              </a:rPr>
              <a:t>Profilverschiebung: Forschung und ICT arbeiten stärker an Regeln, Datenzugriff und Nachvollziehbarkeit, nicht nur an der Bereitstellung von Daten</a:t>
            </a:r>
          </a:p>
          <a:p>
            <a:pPr>
              <a:spcAft>
                <a:spcPts val="1800"/>
              </a:spcAft>
            </a:pPr>
            <a:endParaRPr lang="de-CH" sz="3200" dirty="0">
              <a:latin typeface="Arial Narrow" panose="020B0606020202030204" pitchFamily="34" charset="0"/>
            </a:endParaRPr>
          </a:p>
          <a:p>
            <a:pPr>
              <a:spcAft>
                <a:spcPts val="1800"/>
              </a:spcAft>
            </a:pPr>
            <a:endParaRPr lang="de-CH" sz="3200" b="1" dirty="0">
              <a:latin typeface="Arial Narrow" panose="020B0606020202030204" pitchFamily="34" charset="0"/>
            </a:endParaRP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2A54EBC0-4A4A-553D-B951-FE130DCC9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0"/>
          <a:stretch>
            <a:fillRect/>
          </a:stretch>
        </p:blipFill>
        <p:spPr>
          <a:xfrm>
            <a:off x="822960" y="2949743"/>
            <a:ext cx="3698685" cy="932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499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Was die Praxisbeispiele verbindet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rial Narrow" panose="020B0606020202030204" pitchFamily="34" charset="0"/>
              </a:rPr>
              <a:t>02</a:t>
            </a: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6D3A181F-3391-77AA-211D-87AE3CC0035B}"/>
              </a:ext>
            </a:extLst>
          </p:cNvPr>
          <p:cNvSpPr txBox="1">
            <a:spLocks/>
          </p:cNvSpPr>
          <p:nvPr/>
        </p:nvSpPr>
        <p:spPr>
          <a:xfrm>
            <a:off x="1416424" y="3962991"/>
            <a:ext cx="21260696" cy="626553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Neue Arbeitsteilung Mensch-Technologie verändert das berufliche Selbstverständnis</a:t>
            </a:r>
          </a:p>
          <a:p>
            <a:pPr marL="685800" indent="-685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Weniger Routinetätigkeit dafür deutlich mehr Urteilskraft gefragt: steuern, überprüfen, einordnen, Ausnahmen erkennen, dokumentieren und Qualität sichern</a:t>
            </a:r>
          </a:p>
          <a:p>
            <a:pPr marL="685800" indent="-685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Beurteilungsebene macht KI/digitale Prozesse erst wertvoll, dafür muss aber Grundverständnis da sein. Wie wird das zukünftig vermittelt &amp; erfahren?</a:t>
            </a:r>
          </a:p>
          <a:p>
            <a:pPr marL="685800" indent="-685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Manche Vorhaben scheitern am Misstrauen: Braucht es mich zukünftig noch? Und wenn ja wofür?</a:t>
            </a:r>
          </a:p>
          <a:p>
            <a:pPr marL="685800" indent="-685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sz="4400" dirty="0">
                <a:latin typeface="Arial Narrow" panose="020B0606020202030204" pitchFamily="34" charset="0"/>
              </a:rPr>
              <a:t>Digitalisierung muss Kompetenzentwicklung und neue Berufsidentitäten mitdenken. Der Mensch bleibt ein kritischer Erfolgsfaktor.</a:t>
            </a:r>
          </a:p>
          <a:p>
            <a:pPr>
              <a:spcAft>
                <a:spcPts val="1200"/>
              </a:spcAft>
            </a:pPr>
            <a:endParaRPr lang="de-CH" sz="4400" dirty="0">
              <a:latin typeface="Arial Narrow" panose="020B060602020203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de-CH" sz="4400" dirty="0">
              <a:latin typeface="Arial Narrow" panose="020B0606020202030204" pitchFamily="34" charset="0"/>
            </a:endParaRPr>
          </a:p>
          <a:p>
            <a:endParaRPr lang="de-CH" sz="44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0160" y="1243585"/>
            <a:ext cx="2176272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5600" b="1" dirty="0">
                <a:solidFill>
                  <a:srgbClr val="14273B"/>
                </a:solidFill>
                <a:latin typeface="Arial Narrow" panose="020B0606020202030204" pitchFamily="34" charset="0"/>
              </a:rPr>
              <a:t>Impulse für HR- &amp; Management-Fokus</a:t>
            </a:r>
            <a:endParaRPr sz="56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rial Narrow" panose="020B0606020202030204" pitchFamily="34" charset="0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45920" y="3383280"/>
            <a:ext cx="10515600" cy="228600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5971" y="4183093"/>
            <a:ext cx="91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800" b="1" dirty="0">
                <a:solidFill>
                  <a:srgbClr val="008489"/>
                </a:solidFill>
                <a:latin typeface="Arial Narrow" panose="020B0606020202030204" pitchFamily="34" charset="0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2384" y="3615070"/>
            <a:ext cx="85953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Kompetenzprofile aktualisieren</a:t>
            </a:r>
            <a:endParaRPr sz="4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893040" y="3383280"/>
            <a:ext cx="10515600" cy="228600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13080" y="4125621"/>
            <a:ext cx="91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800" b="1" dirty="0">
                <a:solidFill>
                  <a:srgbClr val="008489"/>
                </a:solidFill>
                <a:latin typeface="Arial Narrow" panose="020B0606020202030204" pitchFamily="34" charset="0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2383" y="4319738"/>
            <a:ext cx="8775905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Datenverständnis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</a:t>
            </a: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Prozessdenken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</a:t>
            </a: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Qualitätsprüfung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Blick auf transferierbare Fähigkeiten, Empathie</a:t>
            </a:r>
            <a:endParaRPr sz="36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645920" y="6217920"/>
            <a:ext cx="10515600" cy="228600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3664" y="6991588"/>
            <a:ext cx="91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800" b="1" dirty="0">
                <a:solidFill>
                  <a:srgbClr val="008489"/>
                </a:solidFill>
                <a:latin typeface="Arial Narrow" panose="020B0606020202030204" pitchFamily="34" charset="0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72384" y="6492241"/>
            <a:ext cx="85953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b="1" dirty="0" err="1">
                <a:solidFill>
                  <a:srgbClr val="14273B"/>
                </a:solidFill>
                <a:latin typeface="Arial Narrow" panose="020B0606020202030204" pitchFamily="34" charset="0"/>
              </a:rPr>
              <a:t>Lernen</a:t>
            </a:r>
            <a:r>
              <a:rPr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 neu </a:t>
            </a:r>
            <a:r>
              <a:rPr lang="de-CH"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denken</a:t>
            </a:r>
            <a:endParaRPr sz="4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72384" y="7193565"/>
            <a:ext cx="859536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Simulationen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</a:t>
            </a: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Fallbesprechungen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Peer-Learning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</a:t>
            </a:r>
            <a:r>
              <a:rPr lang="de-CH"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Testing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Interaktiv Reflexion fördern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893040" y="6217920"/>
            <a:ext cx="10515600" cy="228600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30784" y="6947201"/>
            <a:ext cx="91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800" b="1" dirty="0">
                <a:solidFill>
                  <a:srgbClr val="008489"/>
                </a:solidFill>
                <a:latin typeface="Arial Narrow" panose="020B0606020202030204" pitchFamily="34" charset="0"/>
              </a:rPr>
              <a:t>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45920" y="9052560"/>
            <a:ext cx="10515600" cy="228600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45971" y="9700040"/>
            <a:ext cx="91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800" b="1" dirty="0">
                <a:solidFill>
                  <a:srgbClr val="008489"/>
                </a:solidFill>
                <a:latin typeface="Arial Narrow" panose="020B0606020202030204" pitchFamily="34" charset="0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72384" y="9326881"/>
            <a:ext cx="85953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Veränderungen verbindlich führen</a:t>
            </a:r>
            <a:endParaRPr sz="4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2893040" y="9052560"/>
            <a:ext cx="10515600" cy="2286000"/>
          </a:xfrm>
          <a:prstGeom prst="roundRect">
            <a:avLst>
              <a:gd name="adj" fmla="val 12000"/>
            </a:avLst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213080" y="9826228"/>
            <a:ext cx="91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800" b="1" dirty="0">
                <a:solidFill>
                  <a:srgbClr val="008489"/>
                </a:solidFill>
                <a:latin typeface="Arial Narrow" panose="020B0606020202030204" pitchFamily="34" charset="0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19504" y="9326880"/>
            <a:ext cx="85953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4000" b="1" dirty="0" err="1">
                <a:solidFill>
                  <a:srgbClr val="14273B"/>
                </a:solidFill>
                <a:latin typeface="Arial Narrow" panose="020B0606020202030204" pitchFamily="34" charset="0"/>
              </a:rPr>
              <a:t>Rekrutierung</a:t>
            </a:r>
            <a:r>
              <a:rPr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 </a:t>
            </a:r>
            <a:r>
              <a:rPr lang="de-CH"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ausrichten</a:t>
            </a:r>
            <a:endParaRPr sz="4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319504" y="10015585"/>
            <a:ext cx="859536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Lernbereitschaft, Kontext verstehen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</a:t>
            </a: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sich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 auf 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N</a:t>
            </a: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eue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s</a:t>
            </a:r>
            <a:r>
              <a:rPr sz="3600" dirty="0">
                <a:solidFill>
                  <a:srgbClr val="293642"/>
                </a:solidFill>
                <a:latin typeface="Arial Narrow" panose="020B0606020202030204" pitchFamily="34" charset="0"/>
              </a:rPr>
              <a:t> 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einlassen können, soziale Fähigkeiten</a:t>
            </a:r>
            <a:endParaRPr sz="36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C8FDF883-F747-DA0F-4DE6-8413EE93C74D}"/>
              </a:ext>
            </a:extLst>
          </p:cNvPr>
          <p:cNvSpPr txBox="1"/>
          <p:nvPr/>
        </p:nvSpPr>
        <p:spPr>
          <a:xfrm>
            <a:off x="14447520" y="3673676"/>
            <a:ext cx="85953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Wissen sichern</a:t>
            </a:r>
            <a:endParaRPr sz="4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58790982-3028-B787-4EF8-F39DA6528626}"/>
              </a:ext>
            </a:extLst>
          </p:cNvPr>
          <p:cNvSpPr txBox="1"/>
          <p:nvPr/>
        </p:nvSpPr>
        <p:spPr>
          <a:xfrm>
            <a:off x="14447520" y="4310683"/>
            <a:ext cx="86868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Fachwissen bleibt relevant, </a:t>
            </a:r>
            <a:r>
              <a:rPr sz="3600" dirty="0" err="1">
                <a:solidFill>
                  <a:srgbClr val="293642"/>
                </a:solidFill>
                <a:latin typeface="Arial Narrow" panose="020B0606020202030204" pitchFamily="34" charset="0"/>
              </a:rPr>
              <a:t>Dokumentation</a:t>
            </a: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, fachbereichsübergreifende Wissenszirkel</a:t>
            </a:r>
            <a:endParaRPr sz="36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397CFCC6-4103-88F9-D09A-3C7C90AE408E}"/>
              </a:ext>
            </a:extLst>
          </p:cNvPr>
          <p:cNvSpPr txBox="1"/>
          <p:nvPr/>
        </p:nvSpPr>
        <p:spPr>
          <a:xfrm>
            <a:off x="14474456" y="6407181"/>
            <a:ext cx="85953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4000" b="1" dirty="0">
                <a:solidFill>
                  <a:srgbClr val="14273B"/>
                </a:solidFill>
                <a:latin typeface="Arial Narrow" panose="020B0606020202030204" pitchFamily="34" charset="0"/>
              </a:rPr>
              <a:t>Mensch bleibt im Zentrum</a:t>
            </a:r>
            <a:endParaRPr sz="4000" b="1" dirty="0">
              <a:solidFill>
                <a:srgbClr val="14273B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26C1838F-A0BE-2F3C-E066-089F930C0051}"/>
              </a:ext>
            </a:extLst>
          </p:cNvPr>
          <p:cNvSpPr txBox="1"/>
          <p:nvPr/>
        </p:nvSpPr>
        <p:spPr>
          <a:xfrm>
            <a:off x="14447520" y="7087385"/>
            <a:ext cx="8906752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Zusammenarbeit stärken, Identität schaffen, soziales Miteinander pflegen, Führungskompetenz entwickeln</a:t>
            </a:r>
            <a:endParaRPr sz="36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7FC2B2AC-AABF-5A06-F39E-6E4A51AD6584}"/>
              </a:ext>
            </a:extLst>
          </p:cNvPr>
          <p:cNvSpPr txBox="1"/>
          <p:nvPr/>
        </p:nvSpPr>
        <p:spPr>
          <a:xfrm>
            <a:off x="3072384" y="9983096"/>
            <a:ext cx="859536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de-CH" sz="3600" dirty="0">
                <a:solidFill>
                  <a:srgbClr val="293642"/>
                </a:solidFill>
                <a:latin typeface="Arial Narrow" panose="020B0606020202030204" pitchFamily="34" charset="0"/>
              </a:rPr>
              <a:t>E2E-Stakeholder einbeziehen, neue Arbeitsweisen einfordern, Workarounds erkennen &amp; adressieren</a:t>
            </a:r>
            <a:endParaRPr sz="3600" dirty="0">
              <a:solidFill>
                <a:srgbClr val="293642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F3B2E-EA7B-236F-139D-8A946747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36C3A3-D7BE-2417-4A4A-818AE6189BB9}"/>
              </a:ext>
            </a:extLst>
          </p:cNvPr>
          <p:cNvSpPr txBox="1"/>
          <p:nvPr/>
        </p:nvSpPr>
        <p:spPr>
          <a:xfrm>
            <a:off x="11193294" y="4025695"/>
            <a:ext cx="10577209" cy="4924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1000"/>
              </a:spcAft>
            </a:pPr>
            <a:r>
              <a:rPr lang="de-CH" sz="8000" b="1" dirty="0">
                <a:solidFill>
                  <a:schemeClr val="accent5"/>
                </a:solidFill>
                <a:latin typeface="Arial Narrow" panose="020B0606020202030204" pitchFamily="34" charset="0"/>
              </a:rPr>
              <a:t>Digitale Erfolgsgeschichten behalten den Menschen im Blick.</a:t>
            </a:r>
            <a:endParaRPr sz="8000" b="1" dirty="0">
              <a:solidFill>
                <a:schemeClr val="accent5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4D0B7F-FB7C-EE42-E726-78EF7E66A40A}"/>
              </a:ext>
            </a:extLst>
          </p:cNvPr>
          <p:cNvSpPr txBox="1"/>
          <p:nvPr/>
        </p:nvSpPr>
        <p:spPr>
          <a:xfrm>
            <a:off x="22219920" y="12947905"/>
            <a:ext cx="914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000"/>
              </a:spcAft>
            </a:pPr>
            <a:r>
              <a:rPr sz="1800">
                <a:solidFill>
                  <a:srgbClr val="5F6E7A"/>
                </a:solidFill>
                <a:latin typeface="Arial Narrow" panose="020B0606020202030204" pitchFamily="34" charset="0"/>
              </a:rPr>
              <a:t>13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4C07C5B-FB3A-1D84-6FDD-5743B5400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620" y="2687063"/>
            <a:ext cx="8364369" cy="78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270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8"/>
          <p:cNvSpPr txBox="1">
            <a:spLocks noGrp="1"/>
          </p:cNvSpPr>
          <p:nvPr>
            <p:ph type="subTitle" idx="4294967295"/>
          </p:nvPr>
        </p:nvSpPr>
        <p:spPr>
          <a:xfrm>
            <a:off x="4559892" y="3964284"/>
            <a:ext cx="13596604" cy="863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Danke für die Aufmerksamkeit!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Patrizia Seifert (Head of HR)</a:t>
            </a: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br>
              <a:rPr lang="en-GB" sz="32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Zürich, 21. Oktober 2026</a:t>
            </a:r>
            <a:endParaRPr sz="56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89" name="Google Shape;389;p68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68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229936" y="4052929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8"/>
          <p:cNvSpPr txBox="1"/>
          <p:nvPr/>
        </p:nvSpPr>
        <p:spPr>
          <a:xfrm>
            <a:off x="18860917" y="2434758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68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76579" y="5740669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68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935" y="9479774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68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76579" y="1069703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68"/>
          <p:cNvSpPr txBox="1"/>
          <p:nvPr/>
        </p:nvSpPr>
        <p:spPr>
          <a:xfrm>
            <a:off x="19065308" y="8598573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68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229935" y="6807511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6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65308" y="11569334"/>
            <a:ext cx="3359034" cy="121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6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59892" y="6608530"/>
            <a:ext cx="2814148" cy="279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6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2355" y="1372467"/>
            <a:ext cx="4077269" cy="2038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2788" y="6101255"/>
            <a:ext cx="6653052" cy="665305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69"/>
          <p:cNvSpPr txBox="1"/>
          <p:nvPr/>
        </p:nvSpPr>
        <p:spPr>
          <a:xfrm>
            <a:off x="961697" y="1087821"/>
            <a:ext cx="18945250" cy="520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Ihre Meinung zählt!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hat Ihnen der Vortrag «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Digitalisierung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Spital: 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Praxisbeispiele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und 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Perspektiven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gefallen?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Scannen Sie den QR-Code und teilen Sie uns Ihr Feedback mit.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Vielen Dank für Ihre Rückmeldung!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0"/>
          <p:cNvSpPr txBox="1">
            <a:spLocks noGrp="1"/>
          </p:cNvSpPr>
          <p:nvPr>
            <p:ph type="body" idx="1"/>
          </p:nvPr>
        </p:nvSpPr>
        <p:spPr>
          <a:xfrm>
            <a:off x="1676400" y="21907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>
              <a:buNone/>
            </a:pPr>
            <a:r>
              <a:rPr lang="de-CH" sz="3600" dirty="0"/>
              <a:t>Ein herzliches Dankeschön an unsere Partner für die wertvolle Unterstützung und die gute Zusammenarbeit!</a:t>
            </a:r>
          </a:p>
        </p:txBody>
      </p:sp>
      <p:pic>
        <p:nvPicPr>
          <p:cNvPr id="412" name="Google Shape;412;p70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878739" y="4398370"/>
            <a:ext cx="2987370" cy="974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70" descr="Ein Bild, das Text, Schrift, Design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30730" y="4182713"/>
            <a:ext cx="2983137" cy="1406249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70"/>
          <p:cNvSpPr txBox="1"/>
          <p:nvPr/>
        </p:nvSpPr>
        <p:spPr>
          <a:xfrm>
            <a:off x="8500648" y="3418260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 dirty="0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70"/>
          <p:cNvSpPr txBox="1"/>
          <p:nvPr/>
        </p:nvSpPr>
        <p:spPr>
          <a:xfrm>
            <a:off x="8389312" y="8385686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 dirty="0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6" name="Google Shape;416;p70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03282" y="9568300"/>
            <a:ext cx="15736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70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81696" y="9573707"/>
            <a:ext cx="1880778" cy="68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7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1344" y="9266309"/>
            <a:ext cx="3162160" cy="113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70" descr="Bildvorschau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52554" y="5373304"/>
            <a:ext cx="3218174" cy="3172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0" descr="Grafik 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98681" y="4562168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3A53F41-9146-BA98-0E16-68E1525FAC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7482444" y="5819921"/>
            <a:ext cx="2279708" cy="227970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65D0E59-8A2D-82E1-4D78-AAC3FE18BC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5896" y="5819921"/>
            <a:ext cx="2279708" cy="227970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E0F08CB0-896E-C64C-0712-5C0E088FAF04}"/>
              </a:ext>
            </a:extLst>
          </p:cNvPr>
          <p:cNvSpPr txBox="1"/>
          <p:nvPr/>
        </p:nvSpPr>
        <p:spPr>
          <a:xfrm>
            <a:off x="1541080" y="1231626"/>
            <a:ext cx="12194626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300" b="1" dirty="0"/>
              <a:t>Herzlichen Dank an unsere Partner!</a:t>
            </a:r>
            <a:endParaRPr lang="de-CH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EA32403-82AC-4EE9-9B20-532E785E31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1787" y="10448410"/>
            <a:ext cx="2279708" cy="227970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C67CCEA-F925-8D9C-E4FA-9A3F90C81A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29868" y="10322382"/>
            <a:ext cx="2405736" cy="240573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25A1D5F1-751B-45FF-AEEF-5E173BAE6A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482444" y="10500876"/>
            <a:ext cx="2279708" cy="227970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71"/>
          <p:cNvSpPr txBox="1">
            <a:spLocks noGrp="1"/>
          </p:cNvSpPr>
          <p:nvPr>
            <p:ph type="subTitle" idx="4294967295"/>
          </p:nvPr>
        </p:nvSpPr>
        <p:spPr>
          <a:xfrm>
            <a:off x="4737634" y="4063784"/>
            <a:ext cx="13596604" cy="863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KI sinnvoll und praxisnah einsetzten (Workshop)</a:t>
            </a:r>
            <a:b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endParaRPr sz="40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Manuela Hug (KI-Expertin für Innovation und Strategie)</a:t>
            </a:r>
            <a:b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-GB" sz="40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KI Power Swiss</a:t>
            </a: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Zürich, 21. Oktober 2026</a:t>
            </a:r>
            <a:endParaRPr sz="56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26" name="Google Shape;426;p71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p71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065308" y="3655170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71"/>
          <p:cNvSpPr txBox="1"/>
          <p:nvPr/>
        </p:nvSpPr>
        <p:spPr>
          <a:xfrm>
            <a:off x="18860917" y="2434758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71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3911" y="5280696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71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935" y="9479774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71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76579" y="1069703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71"/>
          <p:cNvSpPr txBox="1"/>
          <p:nvPr/>
        </p:nvSpPr>
        <p:spPr>
          <a:xfrm>
            <a:off x="19065308" y="8336704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71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65308" y="6482024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7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163745" y="11604817"/>
            <a:ext cx="3162160" cy="113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7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9729" y="4063784"/>
            <a:ext cx="2985564" cy="3722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7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6373" y="1295941"/>
            <a:ext cx="3123268" cy="2094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2"/>
          <p:cNvSpPr txBox="1">
            <a:spLocks noGrp="1"/>
          </p:cNvSpPr>
          <p:nvPr>
            <p:ph type="title"/>
          </p:nvPr>
        </p:nvSpPr>
        <p:spPr>
          <a:xfrm>
            <a:off x="1676400" y="960581"/>
            <a:ext cx="21031200" cy="24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/>
          </a:p>
        </p:txBody>
      </p:sp>
      <p:sp>
        <p:nvSpPr>
          <p:cNvPr id="442" name="Google Shape;442;p72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9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5967" y="5374151"/>
            <a:ext cx="5081398" cy="4666588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73"/>
          <p:cNvSpPr txBox="1"/>
          <p:nvPr/>
        </p:nvSpPr>
        <p:spPr>
          <a:xfrm>
            <a:off x="961697" y="1087821"/>
            <a:ext cx="18945250" cy="4585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Ihre Meinung zählt!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hat Ihnen der Workshop «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 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sinnvoll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und 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praxisnah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6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einsetzten</a:t>
            </a: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 gefallen?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Scannen Sie den QR-Code und teilen Sie uns Ihr Feedback mit.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Vielen Dank für Ihre Rückmeldung!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399BA6F-AE15-ACBA-4847-9D54A535A467}"/>
              </a:ext>
            </a:extLst>
          </p:cNvPr>
          <p:cNvSpPr txBox="1"/>
          <p:nvPr/>
        </p:nvSpPr>
        <p:spPr>
          <a:xfrm>
            <a:off x="1903687" y="11260025"/>
            <a:ext cx="19616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de-DE" sz="4800" b="1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Präsentationen </a:t>
            </a:r>
            <a:r>
              <a:rPr lang="de-DE" sz="4800" b="1" dirty="0"/>
              <a:t>zu Downloaden auf https://www.hr-forum-hc.ch/</a:t>
            </a:r>
            <a:endParaRPr lang="de-DE" sz="4800" b="1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EAE52F-FA74-6BBD-D486-4572AFF0E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5683" y="2689553"/>
            <a:ext cx="21031200" cy="9334500"/>
          </a:xfrm>
        </p:spPr>
        <p:txBody>
          <a:bodyPr/>
          <a:lstStyle/>
          <a:p>
            <a:pPr marL="114300" indent="0" algn="ctr">
              <a:buNone/>
            </a:pPr>
            <a:r>
              <a:rPr lang="de-CH" sz="4000" dirty="0"/>
              <a:t>Die Präsentationen stehen unter folgendem QR-Code zum Download bereit.</a:t>
            </a:r>
          </a:p>
          <a:p>
            <a:pPr marL="114300" indent="0">
              <a:buNone/>
            </a:pPr>
            <a:endParaRPr lang="de-DE" sz="6000" b="1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5964208-E4DE-907C-28D4-AE5A9D398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13" y="4555796"/>
            <a:ext cx="5602014" cy="560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469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4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4" name="Google Shape;454;p74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065308" y="3655170"/>
            <a:ext cx="3355232" cy="974933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74"/>
          <p:cNvSpPr txBox="1"/>
          <p:nvPr/>
        </p:nvSpPr>
        <p:spPr>
          <a:xfrm>
            <a:off x="18860917" y="2434758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6" name="Google Shape;456;p74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3911" y="5280696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74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9935" y="9479774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74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76579" y="10697035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74"/>
          <p:cNvSpPr txBox="1"/>
          <p:nvPr/>
        </p:nvSpPr>
        <p:spPr>
          <a:xfrm>
            <a:off x="19065308" y="8336704"/>
            <a:ext cx="335523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74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065308" y="6482024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7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163745" y="11604817"/>
            <a:ext cx="3162160" cy="113984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74"/>
          <p:cNvSpPr txBox="1"/>
          <p:nvPr/>
        </p:nvSpPr>
        <p:spPr>
          <a:xfrm>
            <a:off x="816304" y="3386058"/>
            <a:ext cx="16794300" cy="8833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en-GB"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Partner: Gold und Silber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de-CH"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de-CH" sz="6000" dirty="0"/>
              <a:t>Referentinnen</a:t>
            </a:r>
            <a:r>
              <a:rPr lang="en-GB"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Ines Hartmann, Patrizia Seifert, Manuela Hug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de-CH" sz="6000" dirty="0"/>
              <a:t>Organisatoren</a:t>
            </a:r>
            <a:r>
              <a:rPr lang="en-GB"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Kristina Milutinovic, Hiroki Douglas Beck und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Nenad Zivkovic</a:t>
            </a:r>
            <a:endParaRPr dirty="0"/>
          </a:p>
        </p:txBody>
      </p:sp>
      <p:sp>
        <p:nvSpPr>
          <p:cNvPr id="463" name="Google Shape;463;p74"/>
          <p:cNvSpPr txBox="1"/>
          <p:nvPr/>
        </p:nvSpPr>
        <p:spPr>
          <a:xfrm>
            <a:off x="816289" y="1053560"/>
            <a:ext cx="12194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Herzlichen Dank!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5"/>
          <p:cNvSpPr txBox="1">
            <a:spLocks noGrp="1"/>
          </p:cNvSpPr>
          <p:nvPr>
            <p:ph type="subTitle" idx="4294967295"/>
          </p:nvPr>
        </p:nvSpPr>
        <p:spPr>
          <a:xfrm>
            <a:off x="899463" y="1402008"/>
            <a:ext cx="15698758" cy="10693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r>
              <a:rPr lang="de-DE" sz="4800" dirty="0"/>
              <a:t>Wir freuen uns, Sie am 13. HR Forum </a:t>
            </a:r>
            <a:r>
              <a:rPr lang="de-DE" sz="4800" i="1" dirty="0"/>
              <a:t>HealthCare</a:t>
            </a:r>
            <a:r>
              <a:rPr lang="de-DE" sz="4800" dirty="0"/>
              <a:t> wieder persönlich begrüssen zu dürfen.</a:t>
            </a:r>
          </a:p>
          <a:p>
            <a:pPr marL="0" lvl="0" indent="0">
              <a:buNone/>
            </a:pPr>
            <a:r>
              <a:rPr lang="de-DE" sz="4800" b="1" dirty="0"/>
              <a:t>Datum folgt</a:t>
            </a:r>
            <a:endParaRPr lang="de-CH" sz="4800" b="1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lang="de-CH" sz="4800" b="1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endParaRPr lang="en-US" sz="4800" b="1" dirty="0"/>
          </a:p>
          <a:p>
            <a:pPr marL="0" indent="0">
              <a:buNone/>
            </a:pPr>
            <a:r>
              <a:rPr lang="en-US" sz="4800" b="1" dirty="0"/>
              <a:t>Stand med-jobs: </a:t>
            </a:r>
            <a:r>
              <a:rPr lang="en-US" sz="4800" dirty="0"/>
              <a:t>Halle 3 / Stand A04</a:t>
            </a:r>
            <a:endParaRPr lang="en-US" sz="4800" b="1" dirty="0"/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lang="de-CH" sz="4800" b="1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lang="de-CH" sz="4800" b="1" dirty="0"/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4800" b="1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en-GB" sz="48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Herzliche Grüsse</a:t>
            </a:r>
            <a:br>
              <a:rPr lang="en-GB" sz="48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-GB" sz="48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Ihr just-medical!-Team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endParaRPr sz="48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69" name="Google Shape;469;p75"/>
          <p:cNvSpPr/>
          <p:nvPr/>
        </p:nvSpPr>
        <p:spPr>
          <a:xfrm>
            <a:off x="717859" y="13106400"/>
            <a:ext cx="23111960" cy="444842"/>
          </a:xfrm>
          <a:prstGeom prst="rect">
            <a:avLst/>
          </a:prstGeom>
          <a:solidFill>
            <a:srgbClr val="2D4D73"/>
          </a:solidFill>
          <a:ln w="25400" cap="flat" cmpd="sng">
            <a:solidFill>
              <a:srgbClr val="42719B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0" name="Google Shape;470;p75" descr="Grafik 186"/>
          <p:cNvPicPr preferRelativeResize="0"/>
          <p:nvPr/>
        </p:nvPicPr>
        <p:blipFill rotWithShape="1">
          <a:blip r:embed="rId3">
            <a:alphaModFix/>
          </a:blip>
          <a:srcRect t="13708" r="6837" b="14946"/>
          <a:stretch/>
        </p:blipFill>
        <p:spPr>
          <a:xfrm>
            <a:off x="19422827" y="3899822"/>
            <a:ext cx="3355232" cy="97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75" descr="Grafik 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22827" y="5416299"/>
            <a:ext cx="2936493" cy="64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75" descr="Grafik 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369618" y="9403397"/>
            <a:ext cx="1681994" cy="8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75" descr="Grafik 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422827" y="10646601"/>
            <a:ext cx="1880778" cy="680637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75"/>
          <p:cNvSpPr txBox="1"/>
          <p:nvPr/>
        </p:nvSpPr>
        <p:spPr>
          <a:xfrm>
            <a:off x="19201377" y="8067250"/>
            <a:ext cx="4081769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Silber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5" name="Google Shape;475;p75" descr="Ein Bild, das Text, Schrift, Design enthält.&#10;&#10;Automatisch generierte Beschreibu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46285" y="6293892"/>
            <a:ext cx="2983137" cy="140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7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020708" y="11490149"/>
            <a:ext cx="3359034" cy="1210812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75"/>
          <p:cNvSpPr txBox="1"/>
          <p:nvPr/>
        </p:nvSpPr>
        <p:spPr>
          <a:xfrm>
            <a:off x="19201377" y="2428767"/>
            <a:ext cx="31794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93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D73"/>
              </a:buClr>
              <a:buSzPts val="4000"/>
              <a:buFont typeface="Calibri"/>
              <a:buNone/>
            </a:pPr>
            <a:r>
              <a:rPr lang="en-GB" sz="4000" b="1" i="0" u="none" strike="noStrike" cap="none">
                <a:solidFill>
                  <a:srgbClr val="2D4D73"/>
                </a:solidFill>
                <a:latin typeface="Calibri"/>
                <a:ea typeface="Calibri"/>
                <a:cs typeface="Calibri"/>
                <a:sym typeface="Calibri"/>
              </a:rPr>
              <a:t>Partner Gold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ni stgallen Colors">
    <a:dk1>
      <a:sysClr val="windowText" lastClr="000000"/>
    </a:dk1>
    <a:lt1>
      <a:sysClr val="window" lastClr="FFFFFF"/>
    </a:lt1>
    <a:dk2>
      <a:srgbClr val="0A5F2D"/>
    </a:dk2>
    <a:lt2>
      <a:srgbClr val="FFFFFF"/>
    </a:lt2>
    <a:accent1>
      <a:srgbClr val="00802F"/>
    </a:accent1>
    <a:accent2>
      <a:srgbClr val="E1D7C3"/>
    </a:accent2>
    <a:accent3>
      <a:srgbClr val="EB6969"/>
    </a:accent3>
    <a:accent4>
      <a:srgbClr val="73A5AF"/>
    </a:accent4>
    <a:accent5>
      <a:srgbClr val="FFF04B"/>
    </a:accent5>
    <a:accent6>
      <a:srgbClr val="0A5F2D"/>
    </a:accent6>
    <a:hlink>
      <a:srgbClr val="00802F"/>
    </a:hlink>
    <a:folHlink>
      <a:srgbClr val="0A5F2D"/>
    </a:folHlink>
  </a:clrScheme>
  <a:fontScheme name="uni stgallen Fonts">
    <a:majorFont>
      <a:latin typeface="Gill Sans Nova"/>
      <a:ea typeface=""/>
      <a:cs typeface=""/>
    </a:majorFont>
    <a:minorFont>
      <a:latin typeface="Gill Sans Nov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0A5F2D"/>
    </a:dk2>
    <a:lt2>
      <a:srgbClr val="CCCCCC"/>
    </a:lt2>
    <a:accent1>
      <a:srgbClr val="00802F"/>
    </a:accent1>
    <a:accent2>
      <a:srgbClr val="E1D7C3"/>
    </a:accent2>
    <a:accent3>
      <a:srgbClr val="73A5AF"/>
    </a:accent3>
    <a:accent4>
      <a:srgbClr val="EB6969"/>
    </a:accent4>
    <a:accent5>
      <a:srgbClr val="FFF04B"/>
    </a:accent5>
    <a:accent6>
      <a:srgbClr val="0A5F2D"/>
    </a:accent6>
    <a:hlink>
      <a:srgbClr val="115C2E"/>
    </a:hlink>
    <a:folHlink>
      <a:srgbClr val="00802F"/>
    </a:folHlink>
  </a:clrScheme>
  <a:fontScheme name="UNISG CD Arial-Palatino">
    <a:majorFont>
      <a:latin typeface="Arial"/>
      <a:ea typeface=""/>
      <a:cs typeface=""/>
    </a:majorFont>
    <a:minorFont>
      <a:latin typeface="Palatino Linotype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0A5F2D"/>
    </a:dk2>
    <a:lt2>
      <a:srgbClr val="CCCCCC"/>
    </a:lt2>
    <a:accent1>
      <a:srgbClr val="00802F"/>
    </a:accent1>
    <a:accent2>
      <a:srgbClr val="E1D7C3"/>
    </a:accent2>
    <a:accent3>
      <a:srgbClr val="73A5AF"/>
    </a:accent3>
    <a:accent4>
      <a:srgbClr val="EB6969"/>
    </a:accent4>
    <a:accent5>
      <a:srgbClr val="FFF04B"/>
    </a:accent5>
    <a:accent6>
      <a:srgbClr val="0A5F2D"/>
    </a:accent6>
    <a:hlink>
      <a:srgbClr val="115C2E"/>
    </a:hlink>
    <a:folHlink>
      <a:srgbClr val="00802F"/>
    </a:folHlink>
  </a:clrScheme>
  <a:fontScheme name="UNISG CD Arial-Palatino">
    <a:majorFont>
      <a:latin typeface="Arial"/>
      <a:ea typeface=""/>
      <a:cs typeface=""/>
    </a:majorFont>
    <a:minorFont>
      <a:latin typeface="Palatino Linotype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0A5F2D"/>
    </a:dk2>
    <a:lt2>
      <a:srgbClr val="CCCCCC"/>
    </a:lt2>
    <a:accent1>
      <a:srgbClr val="00802F"/>
    </a:accent1>
    <a:accent2>
      <a:srgbClr val="E1D7C3"/>
    </a:accent2>
    <a:accent3>
      <a:srgbClr val="73A5AF"/>
    </a:accent3>
    <a:accent4>
      <a:srgbClr val="EB6969"/>
    </a:accent4>
    <a:accent5>
      <a:srgbClr val="FFF04B"/>
    </a:accent5>
    <a:accent6>
      <a:srgbClr val="0A5F2D"/>
    </a:accent6>
    <a:hlink>
      <a:srgbClr val="115C2E"/>
    </a:hlink>
    <a:folHlink>
      <a:srgbClr val="00802F"/>
    </a:folHlink>
  </a:clrScheme>
  <a:fontScheme name="UNISG CD Arial-Palatino">
    <a:majorFont>
      <a:latin typeface="Arial"/>
      <a:ea typeface=""/>
      <a:cs typeface=""/>
    </a:majorFont>
    <a:minorFont>
      <a:latin typeface="Palatino Linotype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0A5F2D"/>
    </a:dk2>
    <a:lt2>
      <a:srgbClr val="CCCCCC"/>
    </a:lt2>
    <a:accent1>
      <a:srgbClr val="00802F"/>
    </a:accent1>
    <a:accent2>
      <a:srgbClr val="E1D7C3"/>
    </a:accent2>
    <a:accent3>
      <a:srgbClr val="73A5AF"/>
    </a:accent3>
    <a:accent4>
      <a:srgbClr val="EB6969"/>
    </a:accent4>
    <a:accent5>
      <a:srgbClr val="FFF04B"/>
    </a:accent5>
    <a:accent6>
      <a:srgbClr val="0A5F2D"/>
    </a:accent6>
    <a:hlink>
      <a:srgbClr val="115C2E"/>
    </a:hlink>
    <a:folHlink>
      <a:srgbClr val="00802F"/>
    </a:folHlink>
  </a:clrScheme>
  <a:fontScheme name="UNISG CD Arial-Palatino">
    <a:majorFont>
      <a:latin typeface="Arial"/>
      <a:ea typeface=""/>
      <a:cs typeface=""/>
    </a:majorFont>
    <a:minorFont>
      <a:latin typeface="Palatino Linotype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Benutzerdefiniert 1">
    <a:dk1>
      <a:sysClr val="windowText" lastClr="000000"/>
    </a:dk1>
    <a:lt1>
      <a:sysClr val="window" lastClr="FFFFFF"/>
    </a:lt1>
    <a:dk2>
      <a:srgbClr val="0A5F2D"/>
    </a:dk2>
    <a:lt2>
      <a:srgbClr val="CCCCCC"/>
    </a:lt2>
    <a:accent1>
      <a:srgbClr val="00802F"/>
    </a:accent1>
    <a:accent2>
      <a:srgbClr val="E1D7C3"/>
    </a:accent2>
    <a:accent3>
      <a:srgbClr val="73A5AF"/>
    </a:accent3>
    <a:accent4>
      <a:srgbClr val="EB6969"/>
    </a:accent4>
    <a:accent5>
      <a:srgbClr val="FFF04B"/>
    </a:accent5>
    <a:accent6>
      <a:srgbClr val="0A5F2D"/>
    </a:accent6>
    <a:hlink>
      <a:srgbClr val="115C2E"/>
    </a:hlink>
    <a:folHlink>
      <a:srgbClr val="00802F"/>
    </a:folHlink>
  </a:clrScheme>
  <a:fontScheme name="UNISG CD Arial-Palatino">
    <a:majorFont>
      <a:latin typeface="Arial"/>
      <a:ea typeface=""/>
      <a:cs typeface=""/>
    </a:majorFont>
    <a:minorFont>
      <a:latin typeface="Palatino Linotype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uni stgallen Colors">
    <a:dk1>
      <a:sysClr val="windowText" lastClr="000000"/>
    </a:dk1>
    <a:lt1>
      <a:sysClr val="window" lastClr="FFFFFF"/>
    </a:lt1>
    <a:dk2>
      <a:srgbClr val="0A5F2D"/>
    </a:dk2>
    <a:lt2>
      <a:srgbClr val="FFFFFF"/>
    </a:lt2>
    <a:accent1>
      <a:srgbClr val="00802F"/>
    </a:accent1>
    <a:accent2>
      <a:srgbClr val="E1D7C3"/>
    </a:accent2>
    <a:accent3>
      <a:srgbClr val="EB6969"/>
    </a:accent3>
    <a:accent4>
      <a:srgbClr val="73A5AF"/>
    </a:accent4>
    <a:accent5>
      <a:srgbClr val="FFF04B"/>
    </a:accent5>
    <a:accent6>
      <a:srgbClr val="0A5F2D"/>
    </a:accent6>
    <a:hlink>
      <a:srgbClr val="00802F"/>
    </a:hlink>
    <a:folHlink>
      <a:srgbClr val="0A5F2D"/>
    </a:folHlink>
  </a:clrScheme>
  <a:fontScheme name="uni stgallen Fonts">
    <a:majorFont>
      <a:latin typeface="Gill Sans Nova"/>
      <a:ea typeface=""/>
      <a:cs typeface=""/>
    </a:majorFont>
    <a:minorFont>
      <a:latin typeface="Gill Sans Nov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uni stgallen Colors">
    <a:dk1>
      <a:sysClr val="windowText" lastClr="000000"/>
    </a:dk1>
    <a:lt1>
      <a:sysClr val="window" lastClr="FFFFFF"/>
    </a:lt1>
    <a:dk2>
      <a:srgbClr val="0A5F2D"/>
    </a:dk2>
    <a:lt2>
      <a:srgbClr val="FFFFFF"/>
    </a:lt2>
    <a:accent1>
      <a:srgbClr val="00802F"/>
    </a:accent1>
    <a:accent2>
      <a:srgbClr val="E1D7C3"/>
    </a:accent2>
    <a:accent3>
      <a:srgbClr val="EB6969"/>
    </a:accent3>
    <a:accent4>
      <a:srgbClr val="73A5AF"/>
    </a:accent4>
    <a:accent5>
      <a:srgbClr val="FFF04B"/>
    </a:accent5>
    <a:accent6>
      <a:srgbClr val="0A5F2D"/>
    </a:accent6>
    <a:hlink>
      <a:srgbClr val="00802F"/>
    </a:hlink>
    <a:folHlink>
      <a:srgbClr val="0A5F2D"/>
    </a:folHlink>
  </a:clrScheme>
  <a:fontScheme name="uni stgallen Fonts">
    <a:majorFont>
      <a:latin typeface="Gill Sans Nova"/>
      <a:ea typeface=""/>
      <a:cs typeface=""/>
    </a:majorFont>
    <a:minorFont>
      <a:latin typeface="Gill Sans Nov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uni stgallen Colors">
    <a:dk1>
      <a:sysClr val="windowText" lastClr="000000"/>
    </a:dk1>
    <a:lt1>
      <a:sysClr val="window" lastClr="FFFFFF"/>
    </a:lt1>
    <a:dk2>
      <a:srgbClr val="0A5F2D"/>
    </a:dk2>
    <a:lt2>
      <a:srgbClr val="FFFFFF"/>
    </a:lt2>
    <a:accent1>
      <a:srgbClr val="00802F"/>
    </a:accent1>
    <a:accent2>
      <a:srgbClr val="E1D7C3"/>
    </a:accent2>
    <a:accent3>
      <a:srgbClr val="EB6969"/>
    </a:accent3>
    <a:accent4>
      <a:srgbClr val="73A5AF"/>
    </a:accent4>
    <a:accent5>
      <a:srgbClr val="FFF04B"/>
    </a:accent5>
    <a:accent6>
      <a:srgbClr val="0A5F2D"/>
    </a:accent6>
    <a:hlink>
      <a:srgbClr val="00802F"/>
    </a:hlink>
    <a:folHlink>
      <a:srgbClr val="0A5F2D"/>
    </a:folHlink>
  </a:clrScheme>
  <a:fontScheme name="uni stgallen Fonts">
    <a:majorFont>
      <a:latin typeface="Gill Sans Nova"/>
      <a:ea typeface=""/>
      <a:cs typeface=""/>
    </a:majorFont>
    <a:minorFont>
      <a:latin typeface="Gill Sans Nov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2172</Words>
  <Application>Microsoft Office PowerPoint</Application>
  <PresentationFormat>Benutzerdefiniert</PresentationFormat>
  <Paragraphs>387</Paragraphs>
  <Slides>56</Slides>
  <Notes>47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56</vt:i4>
      </vt:variant>
    </vt:vector>
  </HeadingPairs>
  <TitlesOfParts>
    <vt:vector size="62" baseType="lpstr">
      <vt:lpstr>Gill Sans</vt:lpstr>
      <vt:lpstr>Arial</vt:lpstr>
      <vt:lpstr>Aptos</vt:lpstr>
      <vt:lpstr>Arial Narrow</vt:lpstr>
      <vt:lpstr>Calibri</vt:lpstr>
      <vt:lpstr>Office Theme</vt:lpstr>
      <vt:lpstr>PowerPoint-Präsentation</vt:lpstr>
      <vt:lpstr>PowerPoint-Präsentation</vt:lpstr>
      <vt:lpstr>PowerPoint-Präsentation</vt:lpstr>
      <vt:lpstr>Agenda</vt:lpstr>
      <vt:lpstr>Datenbasis: HSG Diversity Benchmarking 2026</vt:lpstr>
      <vt:lpstr>Das Sample auf einen Blick</vt:lpstr>
      <vt:lpstr>Hybrides und flexibles Arbeiten:  Was bieten die Spitäler an?</vt:lpstr>
      <vt:lpstr>Spitäler bieten diverse flexible Arbeitsmodelle</vt:lpstr>
      <vt:lpstr>Teilzeit ist möglich, aber nicht systematisch in  allen Stellenausschreibungen verankert</vt:lpstr>
      <vt:lpstr>Auch Unterstützung bei der Kinderbetreuung  wird angeboten</vt:lpstr>
      <vt:lpstr>Die Elternzeit bewegt sich nah an der gesetzlich vorgeschriebenen Dauer </vt:lpstr>
      <vt:lpstr>Was zeigen die Zahlen?</vt:lpstr>
      <vt:lpstr>Mehr Frauen als Männer arbeiten in den Spitälern – je höher die Hierarchiestufe, desto tiefer der Frauenanteil</vt:lpstr>
      <vt:lpstr>Ärzteschaft: Bei den Frauen gilt: je älter, desto tiefer das Pensum; bei den Männern ist die Tendenz weniger klar</vt:lpstr>
      <vt:lpstr>Ärzteschaft: Männer und Frauen arbeiten im Nicht-Kader deutlich häufiger Vollzeit als im Kader</vt:lpstr>
      <vt:lpstr>Ärzteschaft: Stärkerer Fokus auf Vollzeit bei den Beförderungen als bei den Kaderrekrutierungen – und auf 31- bis 40-Jährige</vt:lpstr>
      <vt:lpstr>Pflege &amp; Therapien: Zwischen 31 und 60 arbeiten Frauen in deutlich tieferen Pensen als Männer</vt:lpstr>
      <vt:lpstr>Pflege &amp; Therapien: Im Gegensatz zur Ärzteschaft, sind Vollzeit- oder vollzeitnahe Pensen im Kader häufiger als im Nicht-Kader – insbesondere bei den Männern </vt:lpstr>
      <vt:lpstr>Pflege &amp; Therapien: Tendenz zu höheren Pensen zeigt sich auch in Beförderungen und insbesondere Kaderrekrutierungen – aber die Verteilung auf die Altersgruppen ist ausgeglichener</vt:lpstr>
      <vt:lpstr>Was sagen die Pflegemitarbeitenden?</vt:lpstr>
      <vt:lpstr>Datenbasis: Puls der Pflege 2025</vt:lpstr>
      <vt:lpstr>Pflegemitarbeitende erleben Überlastung / Stress und wünschen sich bessere Vereinbarkeit</vt:lpstr>
      <vt:lpstr>Pensum von 80-89% als Wunsch</vt:lpstr>
      <vt:lpstr>Was können Spitäler tun?</vt:lpstr>
      <vt:lpstr>Empfehlungen</vt:lpstr>
      <vt:lpstr>Beispiele: Karriereentwicklung für Assistenzärztinnen und Pflege </vt:lpstr>
      <vt:lpstr>Fragen?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Miladinovic Danijela (just-medical!)</dc:creator>
  <cp:lastModifiedBy>Danijela Miladinovic</cp:lastModifiedBy>
  <cp:revision>4</cp:revision>
  <dcterms:modified xsi:type="dcterms:W3CDTF">2026-10-19T15:09:31Z</dcterms:modified>
</cp:coreProperties>
</file>